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7" r:id="rId3"/>
    <p:sldId id="258" r:id="rId4"/>
    <p:sldId id="260" r:id="rId5"/>
    <p:sldId id="267" r:id="rId6"/>
    <p:sldId id="279" r:id="rId7"/>
    <p:sldId id="301" r:id="rId8"/>
    <p:sldId id="310" r:id="rId9"/>
    <p:sldId id="311" r:id="rId10"/>
    <p:sldId id="261" r:id="rId11"/>
    <p:sldId id="264" r:id="rId12"/>
    <p:sldId id="305" r:id="rId13"/>
    <p:sldId id="306" r:id="rId14"/>
    <p:sldId id="307" r:id="rId15"/>
    <p:sldId id="308" r:id="rId16"/>
    <p:sldId id="309" r:id="rId17"/>
    <p:sldId id="262" r:id="rId18"/>
    <p:sldId id="280" r:id="rId19"/>
    <p:sldId id="263" r:id="rId20"/>
    <p:sldId id="331" r:id="rId21"/>
    <p:sldId id="330" r:id="rId22"/>
    <p:sldId id="332" r:id="rId23"/>
    <p:sldId id="277" r:id="rId24"/>
    <p:sldId id="284" r:id="rId2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B3C5"/>
    <a:srgbClr val="FFBF53"/>
    <a:srgbClr val="6A3C7C"/>
    <a:srgbClr val="F0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napToGrid="0" showGuides="1">
      <p:cViewPr>
        <p:scale>
          <a:sx n="66" d="100"/>
          <a:sy n="66" d="100"/>
        </p:scale>
        <p:origin x="2118" y="1344"/>
      </p:cViewPr>
      <p:guideLst>
        <p:guide orient="horz" pos="2244"/>
        <p:guide pos="2872"/>
      </p:guideLst>
    </p:cSldViewPr>
  </p:slideViewPr>
  <p:notesTextViewPr>
    <p:cViewPr>
      <p:scale>
        <a:sx n="1" d="1"/>
        <a:sy n="1" d="1"/>
      </p:scale>
      <p:origin x="0" y="0"/>
    </p:cViewPr>
  </p:notesTextViewPr>
  <p:sorterViewPr showFormatting="0">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Calibri" panose="020F050202020403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Calibri" panose="020F050202020403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Click to edit Master title style</a:t>
            </a:r>
            <a:endParaRPr lang="zh-CN" altLang="en-US"/>
          </a:p>
          <a:p>
            <a:pPr lvl="1" indent="0"/>
            <a:r>
              <a:rPr lang="zh-CN" altLang="en-US"/>
              <a:t>Second level</a:t>
            </a:r>
            <a:endParaRPr lang="zh-CN" altLang="en-US"/>
          </a:p>
          <a:p>
            <a:pPr lvl="2" indent="0"/>
            <a:r>
              <a:rPr lang="zh-CN" altLang="en-US"/>
              <a:t>Third level</a:t>
            </a:r>
            <a:endParaRPr lang="zh-CN" altLang="en-US"/>
          </a:p>
          <a:p>
            <a:pPr lvl="3" indent="0"/>
            <a:r>
              <a:rPr lang="zh-CN" altLang="en-US"/>
              <a:t>Fouth level</a:t>
            </a:r>
            <a:endParaRPr lang="zh-CN" altLang="en-US"/>
          </a:p>
          <a:p>
            <a:pPr lvl="4" indent="0"/>
            <a:r>
              <a:rPr lang="zh-CN" altLang="en-US"/>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cs typeface="Calibri" panose="020F050202020403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cs typeface="Calibri" panose="020F0502020204030204" pitchFamily="34" charset="0"/>
              </a:defRPr>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Calibri" panose="020F0502020204030204" pitchFamily="34" charset="0"/>
      </a:defRPr>
    </a:lvl1pPr>
    <a:lvl2pPr marL="457200" algn="l" defTabSz="914400" rtl="0" eaLnBrk="1" latinLnBrk="0" hangingPunct="1">
      <a:defRPr sz="1200" kern="1200">
        <a:solidFill>
          <a:schemeClr val="tx1"/>
        </a:solidFill>
        <a:latin typeface="+mn-lt"/>
        <a:ea typeface="+mn-ea"/>
        <a:cs typeface="Calibri" panose="020F0502020204030204" pitchFamily="34" charset="0"/>
      </a:defRPr>
    </a:lvl2pPr>
    <a:lvl3pPr marL="914400" algn="l" defTabSz="914400" rtl="0" eaLnBrk="1" latinLnBrk="0" hangingPunct="1">
      <a:defRPr sz="1200" kern="1200">
        <a:solidFill>
          <a:schemeClr val="tx1"/>
        </a:solidFill>
        <a:latin typeface="+mn-lt"/>
        <a:ea typeface="+mn-ea"/>
        <a:cs typeface="Calibri" panose="020F0502020204030204" pitchFamily="34" charset="0"/>
      </a:defRPr>
    </a:lvl3pPr>
    <a:lvl4pPr marL="1371600" algn="l" defTabSz="914400" rtl="0" eaLnBrk="1" latinLnBrk="0" hangingPunct="1">
      <a:defRPr sz="1200" kern="1200">
        <a:solidFill>
          <a:schemeClr val="tx1"/>
        </a:solidFill>
        <a:latin typeface="+mn-lt"/>
        <a:ea typeface="+mn-ea"/>
        <a:cs typeface="Calibri" panose="020F0502020204030204" pitchFamily="34" charset="0"/>
      </a:defRPr>
    </a:lvl4pPr>
    <a:lvl5pPr marL="1828800" algn="l" defTabSz="914400" rtl="0" eaLnBrk="1" latinLnBrk="0" hangingPunct="1">
      <a:defRPr sz="1200" kern="1200">
        <a:solidFill>
          <a:schemeClr val="tx1"/>
        </a:solidFill>
        <a:latin typeface="+mn-lt"/>
        <a:ea typeface="+mn-ea"/>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dirty="0">
                <a:sym typeface="+mn-ea"/>
              </a:rPr>
              <a:t>Click here to edit the master text style</a:t>
            </a:r>
            <a:endParaRPr lang="zh-CN" altLang="en-US" sz="2800" strike="noStrike" noProof="1" dirty="0"/>
          </a:p>
          <a:p>
            <a:pPr lvl="1" fontAlgn="auto"/>
            <a:r>
              <a:rPr lang="zh-CN" altLang="en-US" sz="2800" strike="noStrike" noProof="1" dirty="0">
                <a:sym typeface="+mn-ea"/>
              </a:rPr>
              <a:t>The second level</a:t>
            </a:r>
            <a:endParaRPr lang="zh-CN" altLang="en-US" sz="2800" strike="noStrike" noProof="1" dirty="0"/>
          </a:p>
          <a:p>
            <a:pPr lvl="2" fontAlgn="auto"/>
            <a:r>
              <a:rPr lang="zh-CN" altLang="en-US" sz="2800" strike="noStrike" noProof="1" dirty="0">
                <a:sym typeface="+mn-ea"/>
              </a:rPr>
              <a:t>The third level</a:t>
            </a:r>
            <a:endParaRPr lang="zh-CN" altLang="en-US" sz="2800" strike="noStrike" noProof="1" dirty="0"/>
          </a:p>
          <a:p>
            <a:pPr lvl="3" fontAlgn="auto"/>
            <a:r>
              <a:rPr lang="zh-CN" altLang="en-US" sz="2800" strike="noStrike" noProof="1" dirty="0">
                <a:sym typeface="+mn-ea"/>
              </a:rPr>
              <a:t>The fourth level</a:t>
            </a:r>
            <a:endParaRPr lang="zh-CN" altLang="en-US" sz="2800" strike="noStrike" noProof="1" dirty="0"/>
          </a:p>
          <a:p>
            <a:pPr lvl="4" fontAlgn="auto"/>
            <a:r>
              <a:rPr lang="zh-CN" altLang="en-US" sz="2800" strike="noStrike" noProof="1" dirty="0">
                <a:sym typeface="+mn-ea"/>
              </a:rPr>
              <a:t>Fifth level</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DF697218-550F-4C49-A56B-831D64D4BF2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Calibri" panose="020F0502020204030204" pitchFamily="34" charset="0"/>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F697218-550F-4C49-A56B-831D64D4BF2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Calibri" panose="020F0502020204030204" pitchFamily="34" charset="0"/>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12.wmf"/><Relationship Id="rId1"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1.xml"/><Relationship Id="rId4" Type="http://schemas.openxmlformats.org/officeDocument/2006/relationships/image" Target="../media/image14.wmf"/><Relationship Id="rId3" Type="http://schemas.openxmlformats.org/officeDocument/2006/relationships/oleObject" Target="../embeddings/oleObject12.bin"/><Relationship Id="rId2" Type="http://schemas.openxmlformats.org/officeDocument/2006/relationships/image" Target="../media/image13.wmf"/><Relationship Id="rId1"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1.xml"/><Relationship Id="rId4" Type="http://schemas.openxmlformats.org/officeDocument/2006/relationships/image" Target="../media/image16.wmf"/><Relationship Id="rId3" Type="http://schemas.openxmlformats.org/officeDocument/2006/relationships/oleObject" Target="../embeddings/oleObject14.bin"/><Relationship Id="rId2" Type="http://schemas.openxmlformats.org/officeDocument/2006/relationships/image" Target="../media/image15.wmf"/><Relationship Id="rId1"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17.wmf"/><Relationship Id="rId1"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1.xml"/><Relationship Id="rId4" Type="http://schemas.openxmlformats.org/officeDocument/2006/relationships/image" Target="../media/image19.wmf"/><Relationship Id="rId3" Type="http://schemas.openxmlformats.org/officeDocument/2006/relationships/oleObject" Target="../embeddings/oleObject17.bin"/><Relationship Id="rId2" Type="http://schemas.openxmlformats.org/officeDocument/2006/relationships/image" Target="../media/image18.wmf"/><Relationship Id="rId1"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xml"/><Relationship Id="rId2" Type="http://schemas.openxmlformats.org/officeDocument/2006/relationships/image" Target="../media/image20.wmf"/><Relationship Id="rId1"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4.wmf"/><Relationship Id="rId3" Type="http://schemas.openxmlformats.org/officeDocument/2006/relationships/oleObject" Target="../embeddings/oleObject3.bin"/><Relationship Id="rId2" Type="http://schemas.openxmlformats.org/officeDocument/2006/relationships/image" Target="../media/image3.w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xml"/><Relationship Id="rId4" Type="http://schemas.openxmlformats.org/officeDocument/2006/relationships/image" Target="../media/image6.wmf"/><Relationship Id="rId3" Type="http://schemas.openxmlformats.org/officeDocument/2006/relationships/oleObject" Target="../embeddings/oleObject5.bin"/><Relationship Id="rId2" Type="http://schemas.openxmlformats.org/officeDocument/2006/relationships/image" Target="../media/image5.wmf"/><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xml"/><Relationship Id="rId4" Type="http://schemas.openxmlformats.org/officeDocument/2006/relationships/image" Target="../media/image8.wmf"/><Relationship Id="rId3" Type="http://schemas.openxmlformats.org/officeDocument/2006/relationships/oleObject" Target="../embeddings/oleObject7.bin"/><Relationship Id="rId2" Type="http://schemas.openxmlformats.org/officeDocument/2006/relationships/image" Target="../media/image7.wmf"/><Relationship Id="rId1"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xml"/><Relationship Id="rId4" Type="http://schemas.openxmlformats.org/officeDocument/2006/relationships/image" Target="../media/image10.wmf"/><Relationship Id="rId3" Type="http://schemas.openxmlformats.org/officeDocument/2006/relationships/oleObject" Target="../embeddings/oleObject9.bin"/><Relationship Id="rId2" Type="http://schemas.openxmlformats.org/officeDocument/2006/relationships/image" Target="../media/image9.wmf"/><Relationship Id="rId1"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椭圆 4"/>
          <p:cNvSpPr/>
          <p:nvPr/>
        </p:nvSpPr>
        <p:spPr>
          <a:xfrm>
            <a:off x="9482138" y="2987675"/>
            <a:ext cx="1865313" cy="18637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任意多边形 5"/>
          <p:cNvSpPr/>
          <p:nvPr/>
        </p:nvSpPr>
        <p:spPr>
          <a:xfrm>
            <a:off x="9609138" y="-7937"/>
            <a:ext cx="2582863" cy="2917825"/>
          </a:xfrm>
          <a:custGeom>
            <a:avLst/>
            <a:gdLst>
              <a:gd name="connsiteX0" fmla="*/ 464944 w 2582970"/>
              <a:gd name="connsiteY0" fmla="*/ 0 h 2918147"/>
              <a:gd name="connsiteX1" fmla="*/ 2582970 w 2582970"/>
              <a:gd name="connsiteY1" fmla="*/ 0 h 2918147"/>
              <a:gd name="connsiteX2" fmla="*/ 2582970 w 2582970"/>
              <a:gd name="connsiteY2" fmla="*/ 2698179 h 2918147"/>
              <a:gd name="connsiteX3" fmla="*/ 2566138 w 2582970"/>
              <a:gd name="connsiteY3" fmla="*/ 2708404 h 2918147"/>
              <a:gd name="connsiteX4" fmla="*/ 1737800 w 2582970"/>
              <a:gd name="connsiteY4" fmla="*/ 2918147 h 2918147"/>
              <a:gd name="connsiteX5" fmla="*/ 0 w 2582970"/>
              <a:gd name="connsiteY5" fmla="*/ 1180347 h 2918147"/>
              <a:gd name="connsiteX6" fmla="*/ 396829 w 2582970"/>
              <a:gd name="connsiteY6" fmla="*/ 74945 h 29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970" h="2918147">
                <a:moveTo>
                  <a:pt x="464944" y="0"/>
                </a:moveTo>
                <a:lnTo>
                  <a:pt x="2582970" y="0"/>
                </a:lnTo>
                <a:lnTo>
                  <a:pt x="2582970" y="2698179"/>
                </a:lnTo>
                <a:lnTo>
                  <a:pt x="2566138" y="2708404"/>
                </a:lnTo>
                <a:cubicBezTo>
                  <a:pt x="2319904" y="2842167"/>
                  <a:pt x="2037725" y="2918147"/>
                  <a:pt x="1737800" y="2918147"/>
                </a:cubicBezTo>
                <a:cubicBezTo>
                  <a:pt x="778040" y="2918147"/>
                  <a:pt x="0" y="2140107"/>
                  <a:pt x="0" y="1180347"/>
                </a:cubicBezTo>
                <a:cubicBezTo>
                  <a:pt x="0" y="760452"/>
                  <a:pt x="148922" y="375339"/>
                  <a:pt x="396829" y="74945"/>
                </a:cubicBezTo>
                <a:close/>
              </a:path>
            </a:pathLst>
          </a:cu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069263" y="1676400"/>
            <a:ext cx="1722438" cy="17224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 name="椭圆 7"/>
          <p:cNvSpPr/>
          <p:nvPr/>
        </p:nvSpPr>
        <p:spPr>
          <a:xfrm>
            <a:off x="9990138" y="5594350"/>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 name="椭圆 8"/>
          <p:cNvSpPr/>
          <p:nvPr/>
        </p:nvSpPr>
        <p:spPr>
          <a:xfrm>
            <a:off x="11069638" y="5038725"/>
            <a:ext cx="603250"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0" name="任意多边形 9"/>
          <p:cNvSpPr/>
          <p:nvPr/>
        </p:nvSpPr>
        <p:spPr>
          <a:xfrm>
            <a:off x="10621963" y="6037263"/>
            <a:ext cx="1570038" cy="820738"/>
          </a:xfrm>
          <a:custGeom>
            <a:avLst/>
            <a:gdLst>
              <a:gd name="connsiteX0" fmla="*/ 1049802 w 1569631"/>
              <a:gd name="connsiteY0" fmla="*/ 0 h 821301"/>
              <a:gd name="connsiteX1" fmla="*/ 1472572 w 1569631"/>
              <a:gd name="connsiteY1" fmla="*/ 85354 h 821301"/>
              <a:gd name="connsiteX2" fmla="*/ 1569631 w 1569631"/>
              <a:gd name="connsiteY2" fmla="*/ 138036 h 821301"/>
              <a:gd name="connsiteX3" fmla="*/ 1569631 w 1569631"/>
              <a:gd name="connsiteY3" fmla="*/ 821301 h 821301"/>
              <a:gd name="connsiteX4" fmla="*/ 0 w 1569631"/>
              <a:gd name="connsiteY4" fmla="*/ 821301 h 821301"/>
              <a:gd name="connsiteX5" fmla="*/ 49028 w 1569631"/>
              <a:gd name="connsiteY5" fmla="*/ 663358 h 821301"/>
              <a:gd name="connsiteX6" fmla="*/ 1049802 w 1569631"/>
              <a:gd name="connsiteY6" fmla="*/ 0 h 82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9631" h="821301">
                <a:moveTo>
                  <a:pt x="1049802" y="0"/>
                </a:moveTo>
                <a:cubicBezTo>
                  <a:pt x="1199765" y="0"/>
                  <a:pt x="1342629" y="30393"/>
                  <a:pt x="1472572" y="85354"/>
                </a:cubicBezTo>
                <a:lnTo>
                  <a:pt x="1569631" y="138036"/>
                </a:lnTo>
                <a:lnTo>
                  <a:pt x="1569631" y="821301"/>
                </a:lnTo>
                <a:lnTo>
                  <a:pt x="0" y="821301"/>
                </a:lnTo>
                <a:lnTo>
                  <a:pt x="49028" y="663358"/>
                </a:lnTo>
                <a:cubicBezTo>
                  <a:pt x="213912" y="273531"/>
                  <a:pt x="599914" y="0"/>
                  <a:pt x="1049802" y="0"/>
                </a:cubicBezTo>
                <a:close/>
              </a:path>
            </a:pathLst>
          </a:cu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1" name="椭圆 10"/>
          <p:cNvSpPr/>
          <p:nvPr/>
        </p:nvSpPr>
        <p:spPr>
          <a:xfrm>
            <a:off x="8931275" y="255588"/>
            <a:ext cx="1033463" cy="1035050"/>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11545888" y="3175000"/>
            <a:ext cx="482600" cy="48418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9658350" y="5138738"/>
            <a:ext cx="322263" cy="32067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7707313" y="4065588"/>
            <a:ext cx="785813" cy="785813"/>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9091613" y="4211638"/>
            <a:ext cx="398463" cy="398463"/>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grpSp>
        <p:nvGrpSpPr>
          <p:cNvPr id="4108" name="组合 15"/>
          <p:cNvGrpSpPr/>
          <p:nvPr/>
        </p:nvGrpSpPr>
        <p:grpSpPr>
          <a:xfrm>
            <a:off x="1182688" y="2327275"/>
            <a:ext cx="1331912" cy="1331913"/>
            <a:chOff x="139391" y="1379571"/>
            <a:chExt cx="1651309" cy="1651309"/>
          </a:xfrm>
        </p:grpSpPr>
        <p:sp>
          <p:nvSpPr>
            <p:cNvPr id="17" name="椭圆 16"/>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8" name="椭圆 17"/>
            <p:cNvSpPr/>
            <p:nvPr/>
          </p:nvSpPr>
          <p:spPr>
            <a:xfrm>
              <a:off x="269291" y="1497662"/>
              <a:ext cx="1417094" cy="1415127"/>
            </a:xfrm>
            <a:prstGeom prst="ellipse">
              <a:avLst/>
            </a:prstGeom>
            <a:solidFill>
              <a:srgbClr val="F07474"/>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111" name="文本框 18"/>
            <p:cNvSpPr txBox="1"/>
            <p:nvPr/>
          </p:nvSpPr>
          <p:spPr>
            <a:xfrm>
              <a:off x="591936" y="1562368"/>
              <a:ext cx="867858" cy="1372220"/>
            </a:xfrm>
            <a:prstGeom prst="rect">
              <a:avLst/>
            </a:prstGeom>
            <a:noFill/>
            <a:ln w="9525">
              <a:noFill/>
            </a:ln>
          </p:spPr>
          <p:txBody>
            <a:bodyPr anchor="t">
              <a:spAutoFit/>
            </a:bodyPr>
            <a:p>
              <a:pPr>
                <a:buFont typeface="Arial" panose="020B0604020202020204" pitchFamily="34" charset="0"/>
              </a:pPr>
              <a:r>
                <a:rPr lang="vi-VN" altLang="en-US" sz="6600" dirty="0">
                  <a:solidFill>
                    <a:schemeClr val="bg1"/>
                  </a:solidFill>
                  <a:ea typeface="SimSun" panose="02010600030101010101" pitchFamily="2" charset="-122"/>
                  <a:cs typeface="Calibri" panose="020F0502020204030204" pitchFamily="34" charset="0"/>
                </a:rPr>
                <a:t>F</a:t>
              </a:r>
              <a:endParaRPr lang="vi-VN" altLang="en-US" sz="6600" dirty="0">
                <a:solidFill>
                  <a:schemeClr val="bg1"/>
                </a:solidFill>
                <a:ea typeface="SimSun" panose="02010600030101010101" pitchFamily="2" charset="-122"/>
                <a:cs typeface="Calibri" panose="020F0502020204030204" pitchFamily="34" charset="0"/>
              </a:endParaRPr>
            </a:p>
          </p:txBody>
        </p:sp>
      </p:grpSp>
      <p:grpSp>
        <p:nvGrpSpPr>
          <p:cNvPr id="4112" name="组合 19"/>
          <p:cNvGrpSpPr/>
          <p:nvPr/>
        </p:nvGrpSpPr>
        <p:grpSpPr>
          <a:xfrm>
            <a:off x="2570163" y="2327275"/>
            <a:ext cx="1331912" cy="1331913"/>
            <a:chOff x="139391" y="1379571"/>
            <a:chExt cx="1651309" cy="1651309"/>
          </a:xfrm>
        </p:grpSpPr>
        <p:sp>
          <p:nvSpPr>
            <p:cNvPr id="21" name="椭圆 20"/>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22" name="椭圆 21"/>
            <p:cNvSpPr/>
            <p:nvPr/>
          </p:nvSpPr>
          <p:spPr>
            <a:xfrm>
              <a:off x="269291" y="1497662"/>
              <a:ext cx="1417094" cy="1415127"/>
            </a:xfrm>
            <a:prstGeom prst="ellipse">
              <a:avLst/>
            </a:prstGeom>
            <a:solidFill>
              <a:srgbClr val="FFBF53"/>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115" name="文本框 22"/>
            <p:cNvSpPr txBox="1"/>
            <p:nvPr/>
          </p:nvSpPr>
          <p:spPr>
            <a:xfrm>
              <a:off x="591936" y="1562368"/>
              <a:ext cx="867858" cy="1372220"/>
            </a:xfrm>
            <a:prstGeom prst="rect">
              <a:avLst/>
            </a:prstGeom>
            <a:noFill/>
            <a:ln w="9525">
              <a:noFill/>
            </a:ln>
          </p:spPr>
          <p:txBody>
            <a:bodyPr anchor="t">
              <a:spAutoFit/>
            </a:bodyPr>
            <a:p>
              <a:pPr>
                <a:buFont typeface="Arial" panose="020B0604020202020204" pitchFamily="34" charset="0"/>
              </a:pPr>
              <a:r>
                <a:rPr lang="vi-VN" altLang="en-US" sz="6600" dirty="0">
                  <a:solidFill>
                    <a:schemeClr val="bg1"/>
                  </a:solidFill>
                  <a:ea typeface="SimSun" panose="02010600030101010101" pitchFamily="2" charset="-122"/>
                  <a:cs typeface="Calibri" panose="020F0502020204030204" pitchFamily="34" charset="0"/>
                </a:rPr>
                <a:t>O</a:t>
              </a:r>
              <a:endParaRPr lang="vi-VN" altLang="en-US" sz="6600" dirty="0">
                <a:solidFill>
                  <a:schemeClr val="bg1"/>
                </a:solidFill>
                <a:ea typeface="SimSun" panose="02010600030101010101" pitchFamily="2" charset="-122"/>
                <a:cs typeface="Calibri" panose="020F0502020204030204" pitchFamily="34" charset="0"/>
              </a:endParaRPr>
            </a:p>
          </p:txBody>
        </p:sp>
      </p:grpSp>
      <p:grpSp>
        <p:nvGrpSpPr>
          <p:cNvPr id="4116" name="组合 23"/>
          <p:cNvGrpSpPr/>
          <p:nvPr/>
        </p:nvGrpSpPr>
        <p:grpSpPr>
          <a:xfrm>
            <a:off x="3956050" y="2327275"/>
            <a:ext cx="1331913" cy="1331913"/>
            <a:chOff x="139391" y="1379571"/>
            <a:chExt cx="1651309" cy="1651309"/>
          </a:xfrm>
        </p:grpSpPr>
        <p:sp>
          <p:nvSpPr>
            <p:cNvPr id="25" name="椭圆 24"/>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26" name="椭圆 25"/>
            <p:cNvSpPr/>
            <p:nvPr/>
          </p:nvSpPr>
          <p:spPr>
            <a:xfrm>
              <a:off x="269291" y="1497662"/>
              <a:ext cx="1417095" cy="1415127"/>
            </a:xfrm>
            <a:prstGeom prst="ellipse">
              <a:avLst/>
            </a:prstGeom>
            <a:solidFill>
              <a:srgbClr val="02B3C5"/>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119" name="文本框 26"/>
            <p:cNvSpPr txBox="1"/>
            <p:nvPr/>
          </p:nvSpPr>
          <p:spPr>
            <a:xfrm>
              <a:off x="591936" y="1562368"/>
              <a:ext cx="867858" cy="1372220"/>
            </a:xfrm>
            <a:prstGeom prst="rect">
              <a:avLst/>
            </a:prstGeom>
            <a:noFill/>
            <a:ln w="9525">
              <a:noFill/>
            </a:ln>
          </p:spPr>
          <p:txBody>
            <a:bodyPr anchor="t">
              <a:spAutoFit/>
            </a:bodyPr>
            <a:p>
              <a:pPr>
                <a:buFont typeface="Arial" panose="020B0604020202020204" pitchFamily="34" charset="0"/>
              </a:pPr>
              <a:r>
                <a:rPr lang="vi-VN" altLang="en-US" sz="6600" dirty="0">
                  <a:solidFill>
                    <a:schemeClr val="bg1"/>
                  </a:solidFill>
                  <a:ea typeface="SimSun" panose="02010600030101010101" pitchFamily="2" charset="-122"/>
                  <a:cs typeface="Calibri" panose="020F0502020204030204" pitchFamily="34" charset="0"/>
                </a:rPr>
                <a:t>S</a:t>
              </a:r>
              <a:endParaRPr lang="vi-VN" altLang="en-US" sz="6600" dirty="0">
                <a:solidFill>
                  <a:schemeClr val="bg1"/>
                </a:solidFill>
                <a:ea typeface="SimSun" panose="02010600030101010101" pitchFamily="2" charset="-122"/>
                <a:cs typeface="Calibri" panose="020F0502020204030204" pitchFamily="34" charset="0"/>
              </a:endParaRPr>
            </a:p>
          </p:txBody>
        </p:sp>
      </p:grpSp>
      <p:grpSp>
        <p:nvGrpSpPr>
          <p:cNvPr id="4120" name="组合 27"/>
          <p:cNvGrpSpPr/>
          <p:nvPr/>
        </p:nvGrpSpPr>
        <p:grpSpPr>
          <a:xfrm>
            <a:off x="5341620" y="2310130"/>
            <a:ext cx="1331913" cy="1331913"/>
            <a:chOff x="139391" y="1379571"/>
            <a:chExt cx="1651309" cy="1651309"/>
          </a:xfrm>
        </p:grpSpPr>
        <p:sp>
          <p:nvSpPr>
            <p:cNvPr id="29" name="椭圆 28"/>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0" name="椭圆 29"/>
            <p:cNvSpPr/>
            <p:nvPr/>
          </p:nvSpPr>
          <p:spPr>
            <a:xfrm>
              <a:off x="269291" y="1497662"/>
              <a:ext cx="1417095" cy="1415127"/>
            </a:xfrm>
            <a:prstGeom prst="ellipse">
              <a:avLst/>
            </a:prstGeom>
            <a:solidFill>
              <a:srgbClr val="6A3C7C"/>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123" name="文本框 30"/>
            <p:cNvSpPr txBox="1"/>
            <p:nvPr/>
          </p:nvSpPr>
          <p:spPr>
            <a:xfrm>
              <a:off x="591936" y="1562368"/>
              <a:ext cx="867858" cy="1372220"/>
            </a:xfrm>
            <a:prstGeom prst="rect">
              <a:avLst/>
            </a:prstGeom>
            <a:noFill/>
            <a:ln w="9525">
              <a:noFill/>
            </a:ln>
          </p:spPr>
          <p:txBody>
            <a:bodyPr anchor="t">
              <a:spAutoFit/>
            </a:bodyPr>
            <a:p>
              <a:pPr>
                <a:buFont typeface="Arial" panose="020B0604020202020204" pitchFamily="34" charset="0"/>
              </a:pPr>
              <a:r>
                <a:rPr lang="vi-VN" altLang="en-US" sz="6600" dirty="0">
                  <a:solidFill>
                    <a:schemeClr val="bg1"/>
                  </a:solidFill>
                  <a:ea typeface="SimSun" panose="02010600030101010101" pitchFamily="2" charset="-122"/>
                  <a:cs typeface="Calibri" panose="020F0502020204030204" pitchFamily="34" charset="0"/>
                </a:rPr>
                <a:t>S</a:t>
              </a:r>
              <a:endParaRPr lang="vi-VN" altLang="en-US" sz="6600" dirty="0">
                <a:solidFill>
                  <a:schemeClr val="bg1"/>
                </a:solidFill>
                <a:ea typeface="SimSun" panose="02010600030101010101" pitchFamily="2" charset="-122"/>
                <a:cs typeface="Calibri" panose="020F0502020204030204" pitchFamily="34" charset="0"/>
              </a:endParaRPr>
            </a:p>
          </p:txBody>
        </p:sp>
      </p:grpSp>
      <p:sp>
        <p:nvSpPr>
          <p:cNvPr id="4124" name="文本框 31"/>
          <p:cNvSpPr txBox="1"/>
          <p:nvPr/>
        </p:nvSpPr>
        <p:spPr>
          <a:xfrm>
            <a:off x="1287780" y="3829685"/>
            <a:ext cx="6078855" cy="1198880"/>
          </a:xfrm>
          <a:prstGeom prst="rect">
            <a:avLst/>
          </a:prstGeom>
          <a:noFill/>
          <a:ln w="9525">
            <a:noFill/>
          </a:ln>
        </p:spPr>
        <p:txBody>
          <a:bodyPr wrap="square" anchor="t">
            <a:spAutoFit/>
          </a:bodyPr>
          <a:p>
            <a:pPr>
              <a:buFont typeface="Arial" panose="020B0604020202020204" pitchFamily="34" charset="0"/>
            </a:pPr>
            <a:r>
              <a:rPr lang="vi-VN" altLang="en-US" sz="3600" dirty="0">
                <a:solidFill>
                  <a:srgbClr val="02B3C5"/>
                </a:solidFill>
                <a:ea typeface="SimSun" panose="02010600030101010101" pitchFamily="2" charset="-122"/>
                <a:cs typeface="Calibri" panose="020F0502020204030204" pitchFamily="34" charset="0"/>
              </a:rPr>
              <a:t>Chủ đề lựa </a:t>
            </a:r>
            <a:r>
              <a:rPr lang="vi-VN" altLang="en-US" sz="3600" dirty="0">
                <a:solidFill>
                  <a:srgbClr val="02B3C5"/>
                </a:solidFill>
                <a:ea typeface="SimSun" panose="02010600030101010101" pitchFamily="2" charset="-122"/>
                <a:cs typeface="Calibri" panose="020F0502020204030204" pitchFamily="34" charset="0"/>
              </a:rPr>
              <a:t>chọn: Web bán đồ lưu niệm và quà </a:t>
            </a:r>
            <a:r>
              <a:rPr lang="vi-VN" altLang="en-US" sz="3600" dirty="0">
                <a:solidFill>
                  <a:srgbClr val="02B3C5"/>
                </a:solidFill>
                <a:ea typeface="SimSun" panose="02010600030101010101" pitchFamily="2" charset="-122"/>
                <a:cs typeface="Calibri" panose="020F0502020204030204" pitchFamily="34" charset="0"/>
              </a:rPr>
              <a:t>tặng</a:t>
            </a:r>
            <a:endParaRPr lang="vi-VN" altLang="en-US" sz="3600" dirty="0">
              <a:solidFill>
                <a:srgbClr val="02B3C5"/>
              </a:solidFill>
              <a:ea typeface="SimSun" panose="02010600030101010101" pitchFamily="2" charset="-122"/>
              <a:cs typeface="Calibri" panose="020F0502020204030204" pitchFamily="34" charset="0"/>
            </a:endParaRPr>
          </a:p>
        </p:txBody>
      </p:sp>
      <p:sp>
        <p:nvSpPr>
          <p:cNvPr id="4125" name="文本框 32"/>
          <p:cNvSpPr txBox="1"/>
          <p:nvPr/>
        </p:nvSpPr>
        <p:spPr>
          <a:xfrm>
            <a:off x="1547495" y="5276533"/>
            <a:ext cx="4276725" cy="521970"/>
          </a:xfrm>
          <a:prstGeom prst="rect">
            <a:avLst/>
          </a:prstGeom>
          <a:noFill/>
          <a:ln w="9525">
            <a:noFill/>
          </a:ln>
        </p:spPr>
        <p:txBody>
          <a:bodyPr anchor="t">
            <a:spAutoFit/>
          </a:bodyPr>
          <a:p>
            <a:pPr algn="l">
              <a:buFont typeface="Arial" panose="020B0604020202020204" pitchFamily="34" charset="0"/>
            </a:pPr>
            <a:r>
              <a:rPr lang="vi-VN" altLang="en-US" sz="2800" b="1" dirty="0">
                <a:solidFill>
                  <a:schemeClr val="accent5"/>
                </a:solidFill>
                <a:latin typeface="Times New Roman" panose="02020603050405020304" charset="0"/>
                <a:ea typeface="SimSun" panose="02010600030101010101" pitchFamily="2" charset="-122"/>
                <a:cs typeface="Times New Roman" panose="02020603050405020304" charset="0"/>
              </a:rPr>
              <a:t>Nguyễn Ngọc Tú</a:t>
            </a:r>
            <a:endParaRPr lang="vi-VN" altLang="en-US" sz="2800" b="1" dirty="0">
              <a:solidFill>
                <a:schemeClr val="accent5"/>
              </a:solidFill>
              <a:latin typeface="Times New Roman" panose="02020603050405020304" charset="0"/>
              <a:ea typeface="SimSun" panose="02010600030101010101" pitchFamily="2" charset="-122"/>
              <a:cs typeface="Times New Roman" panose="02020603050405020304" charset="0"/>
            </a:endParaRPr>
          </a:p>
        </p:txBody>
      </p:sp>
      <p:sp>
        <p:nvSpPr>
          <p:cNvPr id="4126" name="文本框 33"/>
          <p:cNvSpPr txBox="1"/>
          <p:nvPr/>
        </p:nvSpPr>
        <p:spPr>
          <a:xfrm>
            <a:off x="1603375" y="5798820"/>
            <a:ext cx="3363595" cy="953135"/>
          </a:xfrm>
          <a:prstGeom prst="rect">
            <a:avLst/>
          </a:prstGeom>
          <a:noFill/>
          <a:ln w="9525">
            <a:noFill/>
          </a:ln>
        </p:spPr>
        <p:txBody>
          <a:bodyPr wrap="square" anchor="t">
            <a:spAutoFit/>
          </a:bodyPr>
          <a:p>
            <a:pPr algn="l">
              <a:buFont typeface="Arial" panose="020B0604020202020204" pitchFamily="34" charset="0"/>
            </a:pPr>
            <a:r>
              <a:rPr lang="vi-VN" altLang="en-US" sz="2800" dirty="0">
                <a:solidFill>
                  <a:schemeClr val="accent5"/>
                </a:solidFill>
                <a:latin typeface="Times New Roman" panose="02020603050405020304" charset="0"/>
                <a:ea typeface="SimSun" panose="02010600030101010101" pitchFamily="2" charset="-122"/>
                <a:cs typeface="Times New Roman" panose="02020603050405020304" charset="0"/>
              </a:rPr>
              <a:t>Lớp : 09_CNPM3</a:t>
            </a:r>
            <a:endParaRPr lang="vi-VN" altLang="en-US" sz="2800" dirty="0">
              <a:solidFill>
                <a:schemeClr val="accent5"/>
              </a:solidFill>
              <a:latin typeface="Times New Roman" panose="02020603050405020304" charset="0"/>
              <a:ea typeface="SimSun" panose="02010600030101010101" pitchFamily="2" charset="-122"/>
              <a:cs typeface="Times New Roman" panose="02020603050405020304" charset="0"/>
            </a:endParaRPr>
          </a:p>
          <a:p>
            <a:pPr algn="l">
              <a:buFont typeface="Arial" panose="020B0604020202020204" pitchFamily="34" charset="0"/>
            </a:pPr>
            <a:r>
              <a:rPr lang="vi-VN" altLang="en-US" sz="2800" dirty="0">
                <a:solidFill>
                  <a:schemeClr val="accent5"/>
                </a:solidFill>
                <a:latin typeface="Times New Roman" panose="02020603050405020304" charset="0"/>
                <a:ea typeface="SimSun" panose="02010600030101010101" pitchFamily="2" charset="-122"/>
                <a:cs typeface="Times New Roman" panose="02020603050405020304" charset="0"/>
              </a:rPr>
              <a:t>MSSV : 0950080079</a:t>
            </a:r>
            <a:endParaRPr lang="vi-VN" altLang="en-US" sz="2800" dirty="0">
              <a:solidFill>
                <a:schemeClr val="accent5"/>
              </a:solidFill>
              <a:latin typeface="Times New Roman" panose="02020603050405020304" charset="0"/>
              <a:ea typeface="SimSun" panose="02010600030101010101" pitchFamily="2" charset="-122"/>
              <a:cs typeface="Times New Roman" panose="02020603050405020304" charset="0"/>
            </a:endParaRPr>
          </a:p>
        </p:txBody>
      </p:sp>
      <p:sp>
        <p:nvSpPr>
          <p:cNvPr id="2" name="Text Box 1"/>
          <p:cNvSpPr txBox="1"/>
          <p:nvPr/>
        </p:nvSpPr>
        <p:spPr>
          <a:xfrm>
            <a:off x="1088390" y="244475"/>
            <a:ext cx="6619240" cy="1076325"/>
          </a:xfrm>
          <a:prstGeom prst="rect">
            <a:avLst/>
          </a:prstGeom>
          <a:noFill/>
        </p:spPr>
        <p:txBody>
          <a:bodyPr wrap="square" rtlCol="0">
            <a:spAutoFit/>
          </a:bodyPr>
          <a:p>
            <a:pPr algn="ctr"/>
            <a:r>
              <a:rPr lang="vi-VN" altLang="en-US" sz="3200" b="1">
                <a:solidFill>
                  <a:schemeClr val="accent5"/>
                </a:solidFill>
                <a:latin typeface="Times New Roman" panose="02020603050405020304" charset="0"/>
                <a:cs typeface="Times New Roman" panose="02020603050405020304" charset="0"/>
              </a:rPr>
              <a:t>BÁO </a:t>
            </a:r>
            <a:r>
              <a:rPr lang="vi-VN" altLang="en-US" sz="3200" b="1">
                <a:solidFill>
                  <a:schemeClr val="accent5"/>
                </a:solidFill>
                <a:latin typeface="Times New Roman" panose="02020603050405020304" charset="0"/>
                <a:cs typeface="Times New Roman" panose="02020603050405020304" charset="0"/>
              </a:rPr>
              <a:t>CÁO GIỮA KỲ</a:t>
            </a:r>
            <a:endParaRPr lang="vi-VN" altLang="en-US" sz="3200" b="1">
              <a:solidFill>
                <a:schemeClr val="accent5"/>
              </a:solidFill>
              <a:latin typeface="Times New Roman" panose="02020603050405020304" charset="0"/>
              <a:cs typeface="Times New Roman" panose="02020603050405020304" charset="0"/>
            </a:endParaRPr>
          </a:p>
          <a:p>
            <a:pPr algn="ctr"/>
            <a:endParaRPr lang="vi-VN" altLang="en-US" sz="3200" b="1">
              <a:solidFill>
                <a:schemeClr val="accent5"/>
              </a:solidFill>
              <a:latin typeface="Times New Roman" panose="02020603050405020304" charset="0"/>
              <a:cs typeface="Times New Roman" panose="02020603050405020304" charset="0"/>
            </a:endParaRPr>
          </a:p>
        </p:txBody>
      </p:sp>
      <p:sp>
        <p:nvSpPr>
          <p:cNvPr id="3" name="Text Box 2"/>
          <p:cNvSpPr txBox="1"/>
          <p:nvPr/>
        </p:nvSpPr>
        <p:spPr>
          <a:xfrm>
            <a:off x="1414780" y="1080770"/>
            <a:ext cx="6160770" cy="1076325"/>
          </a:xfrm>
          <a:prstGeom prst="rect">
            <a:avLst/>
          </a:prstGeom>
          <a:noFill/>
        </p:spPr>
        <p:txBody>
          <a:bodyPr wrap="square" rtlCol="0">
            <a:spAutoFit/>
          </a:bodyPr>
          <a:p>
            <a:pPr algn="ctr"/>
            <a:r>
              <a:rPr lang="vi-VN" altLang="en-US" sz="3200" b="1">
                <a:solidFill>
                  <a:schemeClr val="accent5"/>
                </a:solidFill>
                <a:latin typeface="Times New Roman" panose="02020603050405020304" charset="0"/>
                <a:cs typeface="Times New Roman" panose="02020603050405020304" charset="0"/>
              </a:rPr>
              <a:t>MÔN : PHÁT TRIỂN PHẦN MỀM MÃ NGUỒN MỞ</a:t>
            </a:r>
            <a:endParaRPr lang="vi-VN" altLang="en-US" sz="3200" b="1">
              <a:solidFill>
                <a:schemeClr val="accent5"/>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框 5"/>
          <p:cNvSpPr txBox="1"/>
          <p:nvPr/>
        </p:nvSpPr>
        <p:spPr>
          <a:xfrm>
            <a:off x="385763" y="295275"/>
            <a:ext cx="4252912" cy="583565"/>
          </a:xfrm>
          <a:prstGeom prst="rect">
            <a:avLst/>
          </a:prstGeom>
          <a:noFill/>
          <a:ln w="9525">
            <a:noFill/>
          </a:ln>
        </p:spPr>
        <p:txBody>
          <a:bodyPr anchor="t">
            <a:spAutoFit/>
          </a:bodyPr>
          <a:p>
            <a:r>
              <a:rPr lang="vi-VN" altLang="en-US" sz="3200" b="1" dirty="0">
                <a:solidFill>
                  <a:schemeClr val="accent5"/>
                </a:solidFill>
                <a:highlight>
                  <a:srgbClr val="C0C0C0"/>
                </a:highlight>
                <a:ea typeface="SimSun" panose="02010600030101010101" pitchFamily="2" charset="-122"/>
                <a:cs typeface="Calibri" panose="020F0502020204030204" pitchFamily="34" charset="0"/>
              </a:rPr>
              <a:t>TRANG QUẢN </a:t>
            </a:r>
            <a:r>
              <a:rPr lang="vi-VN" altLang="en-US" sz="3200" b="1" dirty="0">
                <a:solidFill>
                  <a:schemeClr val="accent5"/>
                </a:solidFill>
                <a:highlight>
                  <a:srgbClr val="C0C0C0"/>
                </a:highlight>
                <a:ea typeface="SimSun" panose="02010600030101010101" pitchFamily="2" charset="-122"/>
                <a:cs typeface="Calibri" panose="020F0502020204030204" pitchFamily="34" charset="0"/>
              </a:rPr>
              <a:t>TRỊ</a:t>
            </a:r>
            <a:endParaRPr lang="vi-VN" altLang="en-US" sz="3200" b="1" dirty="0">
              <a:solidFill>
                <a:schemeClr val="accent5"/>
              </a:solidFill>
              <a:highlight>
                <a:srgbClr val="C0C0C0"/>
              </a:highlight>
              <a:ea typeface="SimSun" panose="02010600030101010101" pitchFamily="2" charset="-122"/>
              <a:cs typeface="Calibri" panose="020F0502020204030204" pitchFamily="34" charset="0"/>
            </a:endParaRPr>
          </a:p>
        </p:txBody>
      </p:sp>
      <p:pic>
        <p:nvPicPr>
          <p:cNvPr id="24" name="Picture 20"/>
          <p:cNvPicPr>
            <a:picLocks noChangeAspect="1"/>
          </p:cNvPicPr>
          <p:nvPr>
            <p:ph idx="1"/>
          </p:nvPr>
        </p:nvPicPr>
        <p:blipFill>
          <a:blip r:embed="rId1"/>
          <a:stretch>
            <a:fillRect/>
          </a:stretch>
        </p:blipFill>
        <p:spPr>
          <a:xfrm>
            <a:off x="838200" y="1562735"/>
            <a:ext cx="10515600" cy="48044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5261610" cy="981075"/>
          </a:xfrm>
        </p:spPr>
        <p:txBody>
          <a:bodyPr/>
          <a:p>
            <a:r>
              <a:rPr lang="vi-VN" altLang="en-US" sz="2400"/>
              <a:t>QUẢN LÝ DANH MỤC SẢN PHẨM</a:t>
            </a:r>
            <a:endParaRPr lang="vi-VN" altLang="en-US" sz="2400"/>
          </a:p>
        </p:txBody>
      </p:sp>
      <p:graphicFrame>
        <p:nvGraphicFramePr>
          <p:cNvPr id="4" name="Content Placeholder 3"/>
          <p:cNvGraphicFramePr>
            <a:graphicFrameLocks noChangeAspect="1"/>
          </p:cNvGraphicFramePr>
          <p:nvPr>
            <p:ph idx="1"/>
          </p:nvPr>
        </p:nvGraphicFramePr>
        <p:xfrm>
          <a:off x="1852295" y="1896745"/>
          <a:ext cx="8679180" cy="3996690"/>
        </p:xfrm>
        <a:graphic>
          <a:graphicData uri="http://schemas.openxmlformats.org/presentationml/2006/ole">
            <mc:AlternateContent xmlns:mc="http://schemas.openxmlformats.org/markup-compatibility/2006">
              <mc:Choice xmlns:v="urn:schemas-microsoft-com:vml" Requires="v">
                <p:oleObj spid="_x0000_s5" name="" r:id="rId1" imgW="9739630" imgH="4442460" progId="Paint.Picture">
                  <p:embed/>
                </p:oleObj>
              </mc:Choice>
              <mc:Fallback>
                <p:oleObj name="" r:id="rId1" imgW="9739630" imgH="4442460" progId="Paint.Picture">
                  <p:embed/>
                  <p:pic>
                    <p:nvPicPr>
                      <p:cNvPr id="0" name="Picture 4"/>
                      <p:cNvPicPr/>
                      <p:nvPr/>
                    </p:nvPicPr>
                    <p:blipFill>
                      <a:blip r:embed="rId2"/>
                      <a:stretch>
                        <a:fillRect/>
                      </a:stretch>
                    </p:blipFill>
                    <p:spPr>
                      <a:xfrm>
                        <a:off x="1852295" y="1896745"/>
                        <a:ext cx="8679180" cy="399669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sz="2400"/>
              <a:t>QUẢN LÝ SẢN PHẨM</a:t>
            </a:r>
            <a:endParaRPr lang="vi-VN" altLang="en-US" sz="2400"/>
          </a:p>
        </p:txBody>
      </p:sp>
      <p:graphicFrame>
        <p:nvGraphicFramePr>
          <p:cNvPr id="4" name="Content Placeholder 3"/>
          <p:cNvGraphicFramePr>
            <a:graphicFrameLocks noChangeAspect="1"/>
          </p:cNvGraphicFramePr>
          <p:nvPr>
            <p:ph idx="1"/>
          </p:nvPr>
        </p:nvGraphicFramePr>
        <p:xfrm>
          <a:off x="5643245" y="1691005"/>
          <a:ext cx="6548755" cy="4719955"/>
        </p:xfrm>
        <a:graphic>
          <a:graphicData uri="http://schemas.openxmlformats.org/presentationml/2006/ole">
            <mc:AlternateContent xmlns:mc="http://schemas.openxmlformats.org/markup-compatibility/2006">
              <mc:Choice xmlns:v="urn:schemas-microsoft-com:vml" Requires="v">
                <p:oleObj spid="_x0000_s5" name="" r:id="rId1" imgW="10684510" imgH="6065520" progId="Paint.Picture">
                  <p:embed/>
                </p:oleObj>
              </mc:Choice>
              <mc:Fallback>
                <p:oleObj name="" r:id="rId1" imgW="10684510" imgH="6065520" progId="Paint.Picture">
                  <p:embed/>
                  <p:pic>
                    <p:nvPicPr>
                      <p:cNvPr id="0" name="Picture 4"/>
                      <p:cNvPicPr/>
                      <p:nvPr/>
                    </p:nvPicPr>
                    <p:blipFill>
                      <a:blip r:embed="rId2"/>
                      <a:stretch>
                        <a:fillRect/>
                      </a:stretch>
                    </p:blipFill>
                    <p:spPr>
                      <a:xfrm>
                        <a:off x="5643245" y="1691005"/>
                        <a:ext cx="6548755" cy="4719955"/>
                      </a:xfrm>
                      <a:prstGeom prst="rect">
                        <a:avLst/>
                      </a:prstGeom>
                    </p:spPr>
                  </p:pic>
                </p:oleObj>
              </mc:Fallback>
            </mc:AlternateContent>
          </a:graphicData>
        </a:graphic>
      </p:graphicFrame>
      <p:graphicFrame>
        <p:nvGraphicFramePr>
          <p:cNvPr id="6" name="Object 5"/>
          <p:cNvGraphicFramePr/>
          <p:nvPr/>
        </p:nvGraphicFramePr>
        <p:xfrm>
          <a:off x="93980" y="1691640"/>
          <a:ext cx="5173345" cy="4613275"/>
        </p:xfrm>
        <a:graphic>
          <a:graphicData uri="http://schemas.openxmlformats.org/presentationml/2006/ole">
            <mc:AlternateContent xmlns:mc="http://schemas.openxmlformats.org/markup-compatibility/2006">
              <mc:Choice xmlns:v="urn:schemas-microsoft-com:vml" Requires="v">
                <p:oleObj spid="_x0000_s7" name="" r:id="rId3" imgW="9936480" imgH="6957060" progId="Paint.Picture">
                  <p:embed/>
                </p:oleObj>
              </mc:Choice>
              <mc:Fallback>
                <p:oleObj name="" r:id="rId3" imgW="9936480" imgH="6957060" progId="Paint.Picture">
                  <p:embed/>
                  <p:pic>
                    <p:nvPicPr>
                      <p:cNvPr id="0" name="Picture 6"/>
                      <p:cNvPicPr/>
                      <p:nvPr/>
                    </p:nvPicPr>
                    <p:blipFill>
                      <a:blip r:embed="rId4"/>
                      <a:stretch>
                        <a:fillRect/>
                      </a:stretch>
                    </p:blipFill>
                    <p:spPr>
                      <a:xfrm>
                        <a:off x="93980" y="1691640"/>
                        <a:ext cx="5173345" cy="461327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sz="2400" u="heavy"/>
              <a:t>QUẢN LÝ BÀI VIẾT VÀ DANH MỤC BÀI VIẾT</a:t>
            </a:r>
            <a:endParaRPr lang="vi-VN" altLang="en-US" sz="2400" u="heavy"/>
          </a:p>
        </p:txBody>
      </p:sp>
      <p:graphicFrame>
        <p:nvGraphicFramePr>
          <p:cNvPr id="4" name="Content Placeholder 3"/>
          <p:cNvGraphicFramePr>
            <a:graphicFrameLocks noChangeAspect="1"/>
          </p:cNvGraphicFramePr>
          <p:nvPr>
            <p:ph idx="1"/>
          </p:nvPr>
        </p:nvGraphicFramePr>
        <p:xfrm>
          <a:off x="88265" y="1922145"/>
          <a:ext cx="5482590" cy="3954780"/>
        </p:xfrm>
        <a:graphic>
          <a:graphicData uri="http://schemas.openxmlformats.org/presentationml/2006/ole">
            <mc:AlternateContent xmlns:mc="http://schemas.openxmlformats.org/markup-compatibility/2006">
              <mc:Choice xmlns:v="urn:schemas-microsoft-com:vml" Requires="v">
                <p:oleObj spid="_x0000_s5" name="" r:id="rId1" imgW="9762490" imgH="3954780" progId="Paint.Picture">
                  <p:embed/>
                </p:oleObj>
              </mc:Choice>
              <mc:Fallback>
                <p:oleObj name="" r:id="rId1" imgW="9762490" imgH="3954780" progId="Paint.Picture">
                  <p:embed/>
                  <p:pic>
                    <p:nvPicPr>
                      <p:cNvPr id="0" name="Picture 4"/>
                      <p:cNvPicPr/>
                      <p:nvPr/>
                    </p:nvPicPr>
                    <p:blipFill>
                      <a:blip r:embed="rId2"/>
                      <a:stretch>
                        <a:fillRect/>
                      </a:stretch>
                    </p:blipFill>
                    <p:spPr>
                      <a:xfrm>
                        <a:off x="88265" y="1922145"/>
                        <a:ext cx="5482590" cy="3954780"/>
                      </a:xfrm>
                      <a:prstGeom prst="rect">
                        <a:avLst/>
                      </a:prstGeom>
                    </p:spPr>
                  </p:pic>
                </p:oleObj>
              </mc:Fallback>
            </mc:AlternateContent>
          </a:graphicData>
        </a:graphic>
      </p:graphicFrame>
      <p:graphicFrame>
        <p:nvGraphicFramePr>
          <p:cNvPr id="7" name="Object 6"/>
          <p:cNvGraphicFramePr/>
          <p:nvPr/>
        </p:nvGraphicFramePr>
        <p:xfrm>
          <a:off x="5965825" y="1922145"/>
          <a:ext cx="6010910" cy="4042410"/>
        </p:xfrm>
        <a:graphic>
          <a:graphicData uri="http://schemas.openxmlformats.org/presentationml/2006/ole">
            <mc:AlternateContent xmlns:mc="http://schemas.openxmlformats.org/markup-compatibility/2006">
              <mc:Choice xmlns:v="urn:schemas-microsoft-com:vml" Requires="v">
                <p:oleObj spid="_x0000_s8" name="" r:id="rId3" imgW="9502140" imgH="6126480" progId="Paint.Picture">
                  <p:embed/>
                </p:oleObj>
              </mc:Choice>
              <mc:Fallback>
                <p:oleObj name="" r:id="rId3" imgW="9502140" imgH="6126480" progId="Paint.Picture">
                  <p:embed/>
                  <p:pic>
                    <p:nvPicPr>
                      <p:cNvPr id="0" name="Picture 7"/>
                      <p:cNvPicPr/>
                      <p:nvPr/>
                    </p:nvPicPr>
                    <p:blipFill>
                      <a:blip r:embed="rId4"/>
                      <a:stretch>
                        <a:fillRect/>
                      </a:stretch>
                    </p:blipFill>
                    <p:spPr>
                      <a:xfrm>
                        <a:off x="5965825" y="1922145"/>
                        <a:ext cx="6010910" cy="404241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idx="1"/>
          </p:nvPr>
        </p:nvGraphicFramePr>
        <p:xfrm>
          <a:off x="598170" y="913765"/>
          <a:ext cx="10781665" cy="5263515"/>
        </p:xfrm>
        <a:graphic>
          <a:graphicData uri="http://schemas.openxmlformats.org/presentationml/2006/ole">
            <mc:AlternateContent xmlns:mc="http://schemas.openxmlformats.org/markup-compatibility/2006">
              <mc:Choice xmlns:v="urn:schemas-microsoft-com:vml" Requires="v">
                <p:oleObj spid="_x0000_s5" name="" r:id="rId1" imgW="10570210" imgH="4823460" progId="Paint.Picture">
                  <p:embed/>
                </p:oleObj>
              </mc:Choice>
              <mc:Fallback>
                <p:oleObj name="" r:id="rId1" imgW="10570210" imgH="4823460" progId="Paint.Picture">
                  <p:embed/>
                  <p:pic>
                    <p:nvPicPr>
                      <p:cNvPr id="0" name="Picture 4"/>
                      <p:cNvPicPr/>
                      <p:nvPr/>
                    </p:nvPicPr>
                    <p:blipFill>
                      <a:blip r:embed="rId2"/>
                      <a:stretch>
                        <a:fillRect/>
                      </a:stretch>
                    </p:blipFill>
                    <p:spPr>
                      <a:xfrm>
                        <a:off x="598170" y="913765"/>
                        <a:ext cx="10781665" cy="526351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54965"/>
            <a:ext cx="6631305" cy="960755"/>
          </a:xfrm>
        </p:spPr>
        <p:txBody>
          <a:bodyPr/>
          <a:p>
            <a:r>
              <a:rPr lang="vi-VN" altLang="en-US" sz="2400"/>
              <a:t>QUẢN LÝ ĐƠN HÀNG VÀ QUẢN LÝ WEBSITE</a:t>
            </a:r>
            <a:endParaRPr lang="vi-VN" altLang="en-US" sz="2400"/>
          </a:p>
        </p:txBody>
      </p:sp>
      <p:graphicFrame>
        <p:nvGraphicFramePr>
          <p:cNvPr id="4" name="Content Placeholder 3"/>
          <p:cNvGraphicFramePr>
            <a:graphicFrameLocks noChangeAspect="1"/>
          </p:cNvGraphicFramePr>
          <p:nvPr>
            <p:ph idx="1"/>
          </p:nvPr>
        </p:nvGraphicFramePr>
        <p:xfrm>
          <a:off x="326390" y="1896110"/>
          <a:ext cx="5605145" cy="4351655"/>
        </p:xfrm>
        <a:graphic>
          <a:graphicData uri="http://schemas.openxmlformats.org/presentationml/2006/ole">
            <mc:AlternateContent xmlns:mc="http://schemas.openxmlformats.org/markup-compatibility/2006">
              <mc:Choice xmlns:v="urn:schemas-microsoft-com:vml" Requires="v">
                <p:oleObj spid="_x0000_s5" name="" r:id="rId1" imgW="10158730" imgH="5707380" progId="Paint.Picture">
                  <p:embed/>
                </p:oleObj>
              </mc:Choice>
              <mc:Fallback>
                <p:oleObj name="" r:id="rId1" imgW="10158730" imgH="5707380" progId="Paint.Picture">
                  <p:embed/>
                  <p:pic>
                    <p:nvPicPr>
                      <p:cNvPr id="0" name="Picture 4"/>
                      <p:cNvPicPr/>
                      <p:nvPr/>
                    </p:nvPicPr>
                    <p:blipFill>
                      <a:blip r:embed="rId2"/>
                      <a:stretch>
                        <a:fillRect/>
                      </a:stretch>
                    </p:blipFill>
                    <p:spPr>
                      <a:xfrm>
                        <a:off x="326390" y="1896110"/>
                        <a:ext cx="5605145" cy="4351655"/>
                      </a:xfrm>
                      <a:prstGeom prst="rect">
                        <a:avLst/>
                      </a:prstGeom>
                    </p:spPr>
                  </p:pic>
                </p:oleObj>
              </mc:Fallback>
            </mc:AlternateContent>
          </a:graphicData>
        </a:graphic>
      </p:graphicFrame>
      <p:graphicFrame>
        <p:nvGraphicFramePr>
          <p:cNvPr id="6" name="Object 5"/>
          <p:cNvGraphicFramePr/>
          <p:nvPr/>
        </p:nvGraphicFramePr>
        <p:xfrm>
          <a:off x="6329045" y="1896110"/>
          <a:ext cx="6865620" cy="4351655"/>
        </p:xfrm>
        <a:graphic>
          <a:graphicData uri="http://schemas.openxmlformats.org/presentationml/2006/ole">
            <mc:AlternateContent xmlns:mc="http://schemas.openxmlformats.org/markup-compatibility/2006">
              <mc:Choice xmlns:v="urn:schemas-microsoft-com:vml" Requires="v">
                <p:oleObj spid="_x0000_s7" name="" r:id="rId3" imgW="9427210" imgH="4594860" progId="Paint.Picture">
                  <p:embed/>
                </p:oleObj>
              </mc:Choice>
              <mc:Fallback>
                <p:oleObj name="" r:id="rId3" imgW="9427210" imgH="4594860" progId="Paint.Picture">
                  <p:embed/>
                  <p:pic>
                    <p:nvPicPr>
                      <p:cNvPr id="0" name="Picture 6"/>
                      <p:cNvPicPr/>
                      <p:nvPr/>
                    </p:nvPicPr>
                    <p:blipFill>
                      <a:blip r:embed="rId4"/>
                      <a:stretch>
                        <a:fillRect/>
                      </a:stretch>
                    </p:blipFill>
                    <p:spPr>
                      <a:xfrm>
                        <a:off x="6329045" y="1896110"/>
                        <a:ext cx="6865620" cy="435165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nvSpPr>
        <p:spPr>
          <a:xfrm>
            <a:off x="8351838" y="4391025"/>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椭圆 5"/>
          <p:cNvSpPr/>
          <p:nvPr/>
        </p:nvSpPr>
        <p:spPr>
          <a:xfrm>
            <a:off x="8923338" y="4132263"/>
            <a:ext cx="517525" cy="5175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178800" y="3921125"/>
            <a:ext cx="346075" cy="346075"/>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4205288" y="1533525"/>
            <a:ext cx="3748088" cy="3748088"/>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5" name="椭圆 4"/>
          <p:cNvSpPr/>
          <p:nvPr/>
        </p:nvSpPr>
        <p:spPr>
          <a:xfrm>
            <a:off x="7480300" y="4310063"/>
            <a:ext cx="601663"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3606800" y="1685925"/>
            <a:ext cx="528638" cy="5286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3871913" y="2357438"/>
            <a:ext cx="247650" cy="249238"/>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3381375" y="2170113"/>
            <a:ext cx="187325" cy="18732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8441" name="文本框 15"/>
          <p:cNvSpPr txBox="1"/>
          <p:nvPr/>
        </p:nvSpPr>
        <p:spPr>
          <a:xfrm>
            <a:off x="4813300" y="2357438"/>
            <a:ext cx="2503488" cy="2308225"/>
          </a:xfrm>
          <a:prstGeom prst="rect">
            <a:avLst/>
          </a:prstGeom>
          <a:noFill/>
          <a:ln w="9525">
            <a:noFill/>
          </a:ln>
        </p:spPr>
        <p:txBody>
          <a:bodyPr anchor="t">
            <a:spAutoFit/>
          </a:bodyPr>
          <a:p>
            <a:pPr algn="ctr"/>
            <a:r>
              <a:rPr lang="en-US" altLang="zh-CN" sz="7200" dirty="0">
                <a:solidFill>
                  <a:schemeClr val="bg1"/>
                </a:solidFill>
                <a:ea typeface="SimSun" panose="02010600030101010101" pitchFamily="2" charset="-122"/>
                <a:cs typeface="Calibri" panose="020F0502020204030204" pitchFamily="34" charset="0"/>
              </a:rPr>
              <a:t>PART</a:t>
            </a:r>
            <a:endParaRPr lang="en-US" altLang="zh-CN" sz="7200" dirty="0">
              <a:solidFill>
                <a:schemeClr val="bg1"/>
              </a:solidFill>
              <a:ea typeface="SimSun" panose="02010600030101010101" pitchFamily="2" charset="-122"/>
              <a:cs typeface="Calibri" panose="020F0502020204030204" pitchFamily="34" charset="0"/>
            </a:endParaRPr>
          </a:p>
          <a:p>
            <a:pPr algn="ctr"/>
            <a:r>
              <a:rPr lang="en-US" altLang="zh-CN" sz="7200" dirty="0">
                <a:solidFill>
                  <a:schemeClr val="bg1"/>
                </a:solidFill>
                <a:ea typeface="SimSun" panose="02010600030101010101" pitchFamily="2" charset="-122"/>
                <a:cs typeface="Calibri" panose="020F0502020204030204" pitchFamily="34" charset="0"/>
              </a:rPr>
              <a:t>03</a:t>
            </a:r>
            <a:endParaRPr lang="zh-CN" altLang="en-US" sz="7200" dirty="0">
              <a:solidFill>
                <a:schemeClr val="bg1"/>
              </a:solidFill>
              <a:ea typeface="SimSun" panose="02010600030101010101" pitchFamily="2" charset="-122"/>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5"/>
          <p:cNvSpPr txBox="1"/>
          <p:nvPr/>
        </p:nvSpPr>
        <p:spPr>
          <a:xfrm>
            <a:off x="385763" y="295275"/>
            <a:ext cx="4252912" cy="583565"/>
          </a:xfrm>
          <a:prstGeom prst="rect">
            <a:avLst/>
          </a:prstGeom>
          <a:noFill/>
          <a:ln w="9525">
            <a:noFill/>
          </a:ln>
        </p:spPr>
        <p:txBody>
          <a:bodyPr anchor="t">
            <a:spAutoFit/>
          </a:bodyPr>
          <a:p>
            <a:r>
              <a:rPr lang="vi-VN" altLang="en-US" sz="3200" b="1" dirty="0">
                <a:solidFill>
                  <a:schemeClr val="accent5"/>
                </a:solidFill>
                <a:highlight>
                  <a:srgbClr val="C0C0C0"/>
                </a:highlight>
                <a:ea typeface="SimSun" panose="02010600030101010101" pitchFamily="2" charset="-122"/>
                <a:cs typeface="Calibri" panose="020F0502020204030204" pitchFamily="34" charset="0"/>
              </a:rPr>
              <a:t>CƠ SỞ DỮ LIỆU</a:t>
            </a:r>
            <a:endParaRPr lang="vi-VN" altLang="en-US" sz="3200" b="1" dirty="0">
              <a:solidFill>
                <a:schemeClr val="accent5"/>
              </a:solidFill>
              <a:highlight>
                <a:srgbClr val="C0C0C0"/>
              </a:highlight>
              <a:ea typeface="SimSun" panose="02010600030101010101" pitchFamily="2" charset="-122"/>
              <a:cs typeface="Calibri" panose="020F0502020204030204" pitchFamily="34" charset="0"/>
            </a:endParaRPr>
          </a:p>
        </p:txBody>
      </p:sp>
      <p:graphicFrame>
        <p:nvGraphicFramePr>
          <p:cNvPr id="2" name="Content Placeholder 1"/>
          <p:cNvGraphicFramePr/>
          <p:nvPr>
            <p:ph idx="1"/>
          </p:nvPr>
        </p:nvGraphicFramePr>
        <p:xfrm>
          <a:off x="800100" y="1369695"/>
          <a:ext cx="10257155" cy="4939665"/>
        </p:xfrm>
        <a:graphic>
          <a:graphicData uri="http://schemas.openxmlformats.org/presentationml/2006/ole">
            <mc:AlternateContent xmlns:mc="http://schemas.openxmlformats.org/markup-compatibility/2006">
              <mc:Choice xmlns:v="urn:schemas-microsoft-com:vml" Requires="v">
                <p:oleObj spid="_x0000_s3" name="" r:id="rId1" imgW="8962390" imgH="7452360" progId="Paint.Picture">
                  <p:embed/>
                </p:oleObj>
              </mc:Choice>
              <mc:Fallback>
                <p:oleObj name="" r:id="rId1" imgW="8962390" imgH="7452360" progId="Paint.Picture">
                  <p:embed/>
                  <p:pic>
                    <p:nvPicPr>
                      <p:cNvPr id="0" name="Picture 2"/>
                      <p:cNvPicPr/>
                      <p:nvPr/>
                    </p:nvPicPr>
                    <p:blipFill>
                      <a:blip r:embed="rId2"/>
                      <a:stretch>
                        <a:fillRect/>
                      </a:stretch>
                    </p:blipFill>
                    <p:spPr>
                      <a:xfrm>
                        <a:off x="800100" y="1369695"/>
                        <a:ext cx="10257155" cy="4939665"/>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nvSpPr>
        <p:spPr>
          <a:xfrm>
            <a:off x="8351838" y="4391025"/>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椭圆 5"/>
          <p:cNvSpPr/>
          <p:nvPr/>
        </p:nvSpPr>
        <p:spPr>
          <a:xfrm>
            <a:off x="8923338" y="4132263"/>
            <a:ext cx="517525" cy="5175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178800" y="3921125"/>
            <a:ext cx="346075" cy="346075"/>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4205288" y="1533525"/>
            <a:ext cx="3748088" cy="3748088"/>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5" name="椭圆 4"/>
          <p:cNvSpPr/>
          <p:nvPr/>
        </p:nvSpPr>
        <p:spPr>
          <a:xfrm>
            <a:off x="7480300" y="4310063"/>
            <a:ext cx="601663" cy="603250"/>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3606800" y="1685925"/>
            <a:ext cx="528638" cy="5286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3871913" y="2357438"/>
            <a:ext cx="247650" cy="249238"/>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3381375" y="2170113"/>
            <a:ext cx="187325" cy="18732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28681" name="文本框 15"/>
          <p:cNvSpPr txBox="1"/>
          <p:nvPr/>
        </p:nvSpPr>
        <p:spPr>
          <a:xfrm>
            <a:off x="4813300" y="2357438"/>
            <a:ext cx="2503488" cy="2308225"/>
          </a:xfrm>
          <a:prstGeom prst="rect">
            <a:avLst/>
          </a:prstGeom>
          <a:noFill/>
          <a:ln w="9525">
            <a:noFill/>
          </a:ln>
        </p:spPr>
        <p:txBody>
          <a:bodyPr anchor="t">
            <a:spAutoFit/>
          </a:bodyPr>
          <a:p>
            <a:pPr algn="ctr"/>
            <a:r>
              <a:rPr lang="en-US" altLang="zh-CN" sz="7200" dirty="0">
                <a:solidFill>
                  <a:schemeClr val="bg1"/>
                </a:solidFill>
                <a:ea typeface="SimSun" panose="02010600030101010101" pitchFamily="2" charset="-122"/>
                <a:cs typeface="Calibri" panose="020F0502020204030204" pitchFamily="34" charset="0"/>
              </a:rPr>
              <a:t>PART</a:t>
            </a:r>
            <a:endParaRPr lang="en-US" altLang="zh-CN" sz="7200" dirty="0">
              <a:solidFill>
                <a:schemeClr val="bg1"/>
              </a:solidFill>
              <a:ea typeface="SimSun" panose="02010600030101010101" pitchFamily="2" charset="-122"/>
              <a:cs typeface="Calibri" panose="020F0502020204030204" pitchFamily="34" charset="0"/>
            </a:endParaRPr>
          </a:p>
          <a:p>
            <a:pPr algn="ctr"/>
            <a:r>
              <a:rPr lang="en-US" altLang="zh-CN" sz="7200" dirty="0">
                <a:solidFill>
                  <a:schemeClr val="bg1"/>
                </a:solidFill>
                <a:ea typeface="SimSun" panose="02010600030101010101" pitchFamily="2" charset="-122"/>
                <a:cs typeface="Calibri" panose="020F0502020204030204" pitchFamily="34" charset="0"/>
              </a:rPr>
              <a:t>04</a:t>
            </a:r>
            <a:endParaRPr lang="zh-CN" altLang="en-US" sz="7200" dirty="0">
              <a:solidFill>
                <a:schemeClr val="bg1"/>
              </a:solidFill>
              <a:ea typeface="SimSun" panose="02010600030101010101" pitchFamily="2" charset="-122"/>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sz="3200"/>
              <a:t>a</a:t>
            </a:r>
            <a:r>
              <a:rPr lang="en-US" sz="3200"/>
              <a:t>. Phạm vi đồ án</a:t>
            </a:r>
            <a:endParaRPr lang="en-US" sz="3200"/>
          </a:p>
        </p:txBody>
      </p:sp>
      <p:sp>
        <p:nvSpPr>
          <p:cNvPr id="3" name="Content Placeholder 2"/>
          <p:cNvSpPr>
            <a:spLocks noGrp="1"/>
          </p:cNvSpPr>
          <p:nvPr>
            <p:ph idx="1"/>
          </p:nvPr>
        </p:nvSpPr>
        <p:spPr>
          <a:xfrm>
            <a:off x="838200" y="1825625"/>
            <a:ext cx="10515600" cy="3093720"/>
          </a:xfrm>
        </p:spPr>
        <p:txBody>
          <a:bodyPr/>
          <a:p>
            <a:r>
              <a:rPr lang="en-US"/>
              <a:t>‑Dự án quản lý web bán đồ lưu niệm và quà tặng bao gồm các chức năng cơ bản sau:</a:t>
            </a:r>
            <a:endParaRPr lang="en-US"/>
          </a:p>
          <a:p>
            <a:pPr lvl="1" fontAlgn="auto"/>
            <a:r>
              <a:rPr lang="en-US"/>
              <a:t>Đăng kí, đăng nhập, thay đổi mật khẩu tài khoản người dùng, admin</a:t>
            </a:r>
            <a:endParaRPr lang="en-US"/>
          </a:p>
          <a:p>
            <a:pPr lvl="1" fontAlgn="auto"/>
            <a:r>
              <a:rPr lang="en-US"/>
              <a:t>Hiển thị danh mục sản phẩm, tìm kiếm sản phẩm</a:t>
            </a:r>
            <a:endParaRPr lang="en-US"/>
          </a:p>
          <a:p>
            <a:pPr lvl="1" fontAlgn="auto"/>
            <a:r>
              <a:rPr lang="en-US"/>
              <a:t>Giỏ hàng, thanh toán</a:t>
            </a:r>
            <a:endParaRPr lang="en-US"/>
          </a:p>
          <a:p>
            <a:pPr lvl="1" fontAlgn="auto"/>
            <a:r>
              <a:rPr lang="en-US"/>
              <a:t>Quản lý sản phẩm</a:t>
            </a:r>
            <a:endParaRPr lang="en-US"/>
          </a:p>
          <a:p>
            <a:pPr lvl="1" fontAlgn="auto"/>
            <a:r>
              <a:rPr lang="en-US"/>
              <a:t>Quản lý đơn hàng</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任意多边形 5"/>
          <p:cNvSpPr/>
          <p:nvPr/>
        </p:nvSpPr>
        <p:spPr>
          <a:xfrm rot="10800000">
            <a:off x="0" y="3940175"/>
            <a:ext cx="2582863" cy="2917825"/>
          </a:xfrm>
          <a:custGeom>
            <a:avLst/>
            <a:gdLst>
              <a:gd name="connsiteX0" fmla="*/ 464944 w 2582970"/>
              <a:gd name="connsiteY0" fmla="*/ 0 h 2918147"/>
              <a:gd name="connsiteX1" fmla="*/ 2582970 w 2582970"/>
              <a:gd name="connsiteY1" fmla="*/ 0 h 2918147"/>
              <a:gd name="connsiteX2" fmla="*/ 2582970 w 2582970"/>
              <a:gd name="connsiteY2" fmla="*/ 2698179 h 2918147"/>
              <a:gd name="connsiteX3" fmla="*/ 2566138 w 2582970"/>
              <a:gd name="connsiteY3" fmla="*/ 2708404 h 2918147"/>
              <a:gd name="connsiteX4" fmla="*/ 1737800 w 2582970"/>
              <a:gd name="connsiteY4" fmla="*/ 2918147 h 2918147"/>
              <a:gd name="connsiteX5" fmla="*/ 0 w 2582970"/>
              <a:gd name="connsiteY5" fmla="*/ 1180347 h 2918147"/>
              <a:gd name="connsiteX6" fmla="*/ 396829 w 2582970"/>
              <a:gd name="connsiteY6" fmla="*/ 74945 h 29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970" h="2918147">
                <a:moveTo>
                  <a:pt x="464944" y="0"/>
                </a:moveTo>
                <a:lnTo>
                  <a:pt x="2582970" y="0"/>
                </a:lnTo>
                <a:lnTo>
                  <a:pt x="2582970" y="2698179"/>
                </a:lnTo>
                <a:lnTo>
                  <a:pt x="2566138" y="2708404"/>
                </a:lnTo>
                <a:cubicBezTo>
                  <a:pt x="2319904" y="2842167"/>
                  <a:pt x="2037725" y="2918147"/>
                  <a:pt x="1737800" y="2918147"/>
                </a:cubicBezTo>
                <a:cubicBezTo>
                  <a:pt x="778040" y="2918147"/>
                  <a:pt x="0" y="2140107"/>
                  <a:pt x="0" y="1180347"/>
                </a:cubicBezTo>
                <a:cubicBezTo>
                  <a:pt x="0" y="760452"/>
                  <a:pt x="148922" y="375339"/>
                  <a:pt x="396829" y="74945"/>
                </a:cubicBezTo>
                <a:close/>
              </a:path>
            </a:pathLst>
          </a:cu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 name="椭圆 7"/>
          <p:cNvSpPr/>
          <p:nvPr/>
        </p:nvSpPr>
        <p:spPr>
          <a:xfrm>
            <a:off x="2730500" y="4843463"/>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 name="椭圆 8"/>
          <p:cNvSpPr/>
          <p:nvPr/>
        </p:nvSpPr>
        <p:spPr>
          <a:xfrm>
            <a:off x="3546475" y="3638550"/>
            <a:ext cx="601663"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1" name="椭圆 10"/>
          <p:cNvSpPr/>
          <p:nvPr/>
        </p:nvSpPr>
        <p:spPr>
          <a:xfrm>
            <a:off x="1433513" y="3789363"/>
            <a:ext cx="1035050" cy="1035050"/>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2730500" y="3013075"/>
            <a:ext cx="484188" cy="48418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4148138" y="4664075"/>
            <a:ext cx="322263" cy="32067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199" name="文本框 34"/>
          <p:cNvSpPr txBox="1"/>
          <p:nvPr/>
        </p:nvSpPr>
        <p:spPr>
          <a:xfrm>
            <a:off x="6613525" y="2797493"/>
            <a:ext cx="4251325" cy="583565"/>
          </a:xfrm>
          <a:prstGeom prst="rect">
            <a:avLst/>
          </a:prstGeom>
          <a:noFill/>
          <a:ln w="9525">
            <a:noFill/>
          </a:ln>
        </p:spPr>
        <p:txBody>
          <a:bodyPr wrap="square" anchor="t">
            <a:spAutoFit/>
          </a:bodyPr>
          <a:p>
            <a:pPr defTabSz="914400"/>
            <a:r>
              <a:rPr lang="vi-VN" altLang="zh-CN" sz="3200" b="1" dirty="0">
                <a:solidFill>
                  <a:srgbClr val="404040"/>
                </a:solidFill>
                <a:highlight>
                  <a:srgbClr val="C0C0C0"/>
                </a:highlight>
                <a:ea typeface="SimSun" panose="02010600030101010101" pitchFamily="2" charset="-122"/>
                <a:cs typeface="Calibri" panose="020F0502020204030204" pitchFamily="34" charset="0"/>
              </a:rPr>
              <a:t>Trang </a:t>
            </a:r>
            <a:r>
              <a:rPr lang="vi-VN" altLang="zh-CN" sz="3200" b="1" dirty="0">
                <a:solidFill>
                  <a:srgbClr val="404040"/>
                </a:solidFill>
                <a:highlight>
                  <a:srgbClr val="C0C0C0"/>
                </a:highlight>
                <a:ea typeface="SimSun" panose="02010600030101010101" pitchFamily="2" charset="-122"/>
                <a:cs typeface="Calibri" panose="020F0502020204030204" pitchFamily="34" charset="0"/>
              </a:rPr>
              <a:t>chủ</a:t>
            </a:r>
            <a:endParaRPr lang="vi-VN" altLang="zh-CN" sz="3200" b="1" dirty="0">
              <a:solidFill>
                <a:srgbClr val="404040"/>
              </a:solidFill>
              <a:highlight>
                <a:srgbClr val="C0C0C0"/>
              </a:highlight>
              <a:ea typeface="SimSun" panose="02010600030101010101" pitchFamily="2" charset="-122"/>
              <a:cs typeface="Calibri" panose="020F0502020204030204" pitchFamily="34" charset="0"/>
            </a:endParaRPr>
          </a:p>
        </p:txBody>
      </p:sp>
      <p:sp>
        <p:nvSpPr>
          <p:cNvPr id="36" name="椭圆 35"/>
          <p:cNvSpPr/>
          <p:nvPr/>
        </p:nvSpPr>
        <p:spPr>
          <a:xfrm>
            <a:off x="6045200" y="2919413"/>
            <a:ext cx="339725" cy="339725"/>
          </a:xfrm>
          <a:prstGeom prst="ellipse">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Calibri" panose="020F0502020204030204" pitchFamily="34" charset="0"/>
            </a:endParaRPr>
          </a:p>
        </p:txBody>
      </p:sp>
      <p:sp>
        <p:nvSpPr>
          <p:cNvPr id="8201" name="文本框 36"/>
          <p:cNvSpPr txBox="1"/>
          <p:nvPr/>
        </p:nvSpPr>
        <p:spPr>
          <a:xfrm>
            <a:off x="6613525" y="3440113"/>
            <a:ext cx="4251325" cy="583565"/>
          </a:xfrm>
          <a:prstGeom prst="rect">
            <a:avLst/>
          </a:prstGeom>
          <a:noFill/>
          <a:ln w="9525">
            <a:noFill/>
          </a:ln>
        </p:spPr>
        <p:txBody>
          <a:bodyPr wrap="square" anchor="t">
            <a:spAutoFit/>
          </a:bodyPr>
          <a:p>
            <a:pPr defTabSz="914400"/>
            <a:r>
              <a:rPr lang="vi-VN" altLang="en-US" sz="3200" b="1" dirty="0">
                <a:solidFill>
                  <a:srgbClr val="404040"/>
                </a:solidFill>
                <a:highlight>
                  <a:srgbClr val="C0C0C0"/>
                </a:highlight>
                <a:ea typeface="SimSun" panose="02010600030101010101" pitchFamily="2" charset="-122"/>
                <a:cs typeface="Calibri" panose="020F0502020204030204" pitchFamily="34" charset="0"/>
              </a:rPr>
              <a:t>Trang quản </a:t>
            </a:r>
            <a:r>
              <a:rPr lang="vi-VN" altLang="en-US" sz="3200" b="1" dirty="0">
                <a:solidFill>
                  <a:srgbClr val="404040"/>
                </a:solidFill>
                <a:highlight>
                  <a:srgbClr val="C0C0C0"/>
                </a:highlight>
                <a:ea typeface="SimSun" panose="02010600030101010101" pitchFamily="2" charset="-122"/>
                <a:cs typeface="Calibri" panose="020F0502020204030204" pitchFamily="34" charset="0"/>
              </a:rPr>
              <a:t>trị</a:t>
            </a:r>
            <a:endParaRPr lang="vi-VN" altLang="en-US" sz="3200" b="1" dirty="0">
              <a:solidFill>
                <a:srgbClr val="404040"/>
              </a:solidFill>
              <a:highlight>
                <a:srgbClr val="C0C0C0"/>
              </a:highlight>
              <a:ea typeface="SimSun" panose="02010600030101010101" pitchFamily="2" charset="-122"/>
              <a:cs typeface="Calibri" panose="020F0502020204030204" pitchFamily="34" charset="0"/>
            </a:endParaRPr>
          </a:p>
        </p:txBody>
      </p:sp>
      <p:sp>
        <p:nvSpPr>
          <p:cNvPr id="38" name="椭圆 37"/>
          <p:cNvSpPr/>
          <p:nvPr/>
        </p:nvSpPr>
        <p:spPr>
          <a:xfrm>
            <a:off x="6045200" y="3562350"/>
            <a:ext cx="339725" cy="339725"/>
          </a:xfrm>
          <a:prstGeom prst="ellipse">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Calibri" panose="020F0502020204030204" pitchFamily="34" charset="0"/>
            </a:endParaRPr>
          </a:p>
        </p:txBody>
      </p:sp>
      <p:sp>
        <p:nvSpPr>
          <p:cNvPr id="8203" name="文本框 42"/>
          <p:cNvSpPr txBox="1"/>
          <p:nvPr/>
        </p:nvSpPr>
        <p:spPr>
          <a:xfrm>
            <a:off x="6045200" y="276225"/>
            <a:ext cx="3451225" cy="769938"/>
          </a:xfrm>
          <a:prstGeom prst="rect">
            <a:avLst/>
          </a:prstGeom>
          <a:noFill/>
          <a:ln w="9525">
            <a:noFill/>
          </a:ln>
        </p:spPr>
        <p:txBody>
          <a:bodyPr anchor="t">
            <a:spAutoFit/>
          </a:bodyPr>
          <a:p>
            <a:r>
              <a:rPr lang="en-US" altLang="zh-CN" sz="4400" dirty="0">
                <a:solidFill>
                  <a:srgbClr val="02B3C5"/>
                </a:solidFill>
                <a:ea typeface="SimSun" panose="02010600030101010101" pitchFamily="2" charset="-122"/>
                <a:cs typeface="Calibri" panose="020F0502020204030204" pitchFamily="34" charset="0"/>
              </a:rPr>
              <a:t>CONTENTS</a:t>
            </a:r>
            <a:endParaRPr lang="zh-CN" altLang="en-US" sz="4400" dirty="0">
              <a:solidFill>
                <a:srgbClr val="02B3C5"/>
              </a:solidFill>
              <a:ea typeface="SimSun" panose="02010600030101010101" pitchFamily="2" charset="-122"/>
              <a:cs typeface="Calibri" panose="020F0502020204030204" pitchFamily="34" charset="0"/>
            </a:endParaRPr>
          </a:p>
        </p:txBody>
      </p:sp>
      <p:sp>
        <p:nvSpPr>
          <p:cNvPr id="8204" name="文本框 43"/>
          <p:cNvSpPr txBox="1"/>
          <p:nvPr/>
        </p:nvSpPr>
        <p:spPr>
          <a:xfrm>
            <a:off x="6613525" y="4083050"/>
            <a:ext cx="4251325" cy="583565"/>
          </a:xfrm>
          <a:prstGeom prst="rect">
            <a:avLst/>
          </a:prstGeom>
          <a:noFill/>
          <a:ln w="9525">
            <a:noFill/>
          </a:ln>
        </p:spPr>
        <p:txBody>
          <a:bodyPr wrap="square" anchor="t">
            <a:spAutoFit/>
          </a:bodyPr>
          <a:p>
            <a:pPr defTabSz="914400"/>
            <a:r>
              <a:rPr lang="vi-VN" altLang="en-US" sz="3200" b="1" dirty="0">
                <a:solidFill>
                  <a:srgbClr val="404040"/>
                </a:solidFill>
                <a:highlight>
                  <a:srgbClr val="C0C0C0"/>
                </a:highlight>
                <a:ea typeface="SimSun" panose="02010600030101010101" pitchFamily="2" charset="-122"/>
                <a:cs typeface="Calibri" panose="020F0502020204030204" pitchFamily="34" charset="0"/>
              </a:rPr>
              <a:t>Cơ sở dữ liệu</a:t>
            </a:r>
            <a:endParaRPr lang="vi-VN" altLang="en-US" sz="3200" b="1" dirty="0">
              <a:solidFill>
                <a:srgbClr val="404040"/>
              </a:solidFill>
              <a:highlight>
                <a:srgbClr val="C0C0C0"/>
              </a:highlight>
              <a:ea typeface="SimSun" panose="02010600030101010101" pitchFamily="2" charset="-122"/>
              <a:cs typeface="Calibri" panose="020F0502020204030204" pitchFamily="34" charset="0"/>
            </a:endParaRPr>
          </a:p>
        </p:txBody>
      </p:sp>
      <p:sp>
        <p:nvSpPr>
          <p:cNvPr id="45" name="椭圆 44"/>
          <p:cNvSpPr/>
          <p:nvPr/>
        </p:nvSpPr>
        <p:spPr>
          <a:xfrm>
            <a:off x="6045200" y="4198938"/>
            <a:ext cx="339725" cy="339725"/>
          </a:xfrm>
          <a:prstGeom prst="ellipse">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Calibri" panose="020F0502020204030204" pitchFamily="34" charset="0"/>
            </a:endParaRPr>
          </a:p>
        </p:txBody>
      </p:sp>
      <p:sp>
        <p:nvSpPr>
          <p:cNvPr id="8206" name="文本框 45"/>
          <p:cNvSpPr txBox="1"/>
          <p:nvPr/>
        </p:nvSpPr>
        <p:spPr>
          <a:xfrm>
            <a:off x="6613525" y="4725353"/>
            <a:ext cx="4251325" cy="583565"/>
          </a:xfrm>
          <a:prstGeom prst="rect">
            <a:avLst/>
          </a:prstGeom>
          <a:noFill/>
          <a:ln w="9525">
            <a:noFill/>
          </a:ln>
        </p:spPr>
        <p:txBody>
          <a:bodyPr wrap="square" anchor="t">
            <a:spAutoFit/>
          </a:bodyPr>
          <a:p>
            <a:pPr defTabSz="914400"/>
            <a:r>
              <a:rPr lang="vi-VN" altLang="en-US" sz="3200" b="1" dirty="0">
                <a:solidFill>
                  <a:srgbClr val="404040"/>
                </a:solidFill>
                <a:highlight>
                  <a:srgbClr val="C0C0C0"/>
                </a:highlight>
                <a:ea typeface="SimSun" panose="02010600030101010101" pitchFamily="2" charset="-122"/>
                <a:cs typeface="Calibri" panose="020F0502020204030204" pitchFamily="34" charset="0"/>
              </a:rPr>
              <a:t>Bài học rút ra </a:t>
            </a:r>
            <a:endParaRPr lang="vi-VN" altLang="en-US" sz="3200" b="1" dirty="0">
              <a:solidFill>
                <a:srgbClr val="404040"/>
              </a:solidFill>
              <a:highlight>
                <a:srgbClr val="C0C0C0"/>
              </a:highlight>
              <a:ea typeface="SimSun" panose="02010600030101010101" pitchFamily="2" charset="-122"/>
              <a:cs typeface="Calibri" panose="020F0502020204030204" pitchFamily="34" charset="0"/>
            </a:endParaRPr>
          </a:p>
        </p:txBody>
      </p:sp>
      <p:sp>
        <p:nvSpPr>
          <p:cNvPr id="47" name="椭圆 46"/>
          <p:cNvSpPr/>
          <p:nvPr/>
        </p:nvSpPr>
        <p:spPr>
          <a:xfrm>
            <a:off x="6045200" y="4843463"/>
            <a:ext cx="339725" cy="338138"/>
          </a:xfrm>
          <a:prstGeom prst="ellipse">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sz="3200"/>
              <a:t>b</a:t>
            </a:r>
            <a:r>
              <a:rPr lang="en-US" sz="3200"/>
              <a:t>. Những điều đã làm được</a:t>
            </a:r>
            <a:r>
              <a:rPr lang="vi-VN" altLang="en-US" sz="3200"/>
              <a:t> và  chưa làm được</a:t>
            </a:r>
            <a:endParaRPr lang="vi-VN" altLang="en-US" sz="3200"/>
          </a:p>
        </p:txBody>
      </p:sp>
      <p:graphicFrame>
        <p:nvGraphicFramePr>
          <p:cNvPr id="4" name="Content Placeholder 3"/>
          <p:cNvGraphicFramePr/>
          <p:nvPr>
            <p:ph idx="1"/>
          </p:nvPr>
        </p:nvGraphicFramePr>
        <p:xfrm>
          <a:off x="838200" y="1825625"/>
          <a:ext cx="10515600" cy="3447415"/>
        </p:xfrm>
        <a:graphic>
          <a:graphicData uri="http://schemas.openxmlformats.org/drawingml/2006/table">
            <a:tbl>
              <a:tblPr firstRow="1" bandRow="1">
                <a:tableStyleId>{5C22544A-7EE6-4342-B048-85BDC9FD1C3A}</a:tableStyleId>
              </a:tblPr>
              <a:tblGrid>
                <a:gridCol w="5257800"/>
                <a:gridCol w="5257800"/>
              </a:tblGrid>
              <a:tr h="548640">
                <a:tc>
                  <a:txBody>
                    <a:bodyPr/>
                    <a:p>
                      <a:pPr>
                        <a:buNone/>
                      </a:pPr>
                      <a:r>
                        <a:rPr lang="en-US" sz="2400"/>
                        <a:t> </a:t>
                      </a:r>
                      <a:r>
                        <a:rPr lang="vi-VN" altLang="en-US" sz="2400"/>
                        <a:t>Đ</a:t>
                      </a:r>
                      <a:r>
                        <a:rPr lang="en-US" sz="2400"/>
                        <a:t>iều đã làm được</a:t>
                      </a:r>
                      <a:endParaRPr lang="en-US" sz="2400"/>
                    </a:p>
                  </a:txBody>
                  <a:tcPr/>
                </a:tc>
                <a:tc>
                  <a:txBody>
                    <a:bodyPr/>
                    <a:p>
                      <a:pPr>
                        <a:buNone/>
                      </a:pPr>
                      <a:r>
                        <a:rPr lang="vi-VN" altLang="en-US" sz="2400"/>
                        <a:t>Đ</a:t>
                      </a:r>
                      <a:r>
                        <a:rPr lang="en-US" sz="2400"/>
                        <a:t>iều chưa làm được</a:t>
                      </a:r>
                      <a:endParaRPr lang="en-US" sz="2400"/>
                    </a:p>
                  </a:txBody>
                  <a:tcPr/>
                </a:tc>
              </a:tr>
              <a:tr h="2898775">
                <a:tc>
                  <a:txBody>
                    <a:bodyPr/>
                    <a:p>
                      <a:pPr>
                        <a:buNone/>
                      </a:pPr>
                      <a:r>
                        <a:rPr lang="en-US" sz="2400"/>
                        <a:t>‑Chức năng đăng nhập, đăng kí, thay đổi mật khẩu</a:t>
                      </a:r>
                      <a:endParaRPr lang="en-US" sz="2400"/>
                    </a:p>
                    <a:p>
                      <a:pPr>
                        <a:buNone/>
                      </a:pPr>
                      <a:r>
                        <a:rPr lang="en-US" sz="2400"/>
                        <a:t>‑Giỏ hàng</a:t>
                      </a:r>
                      <a:endParaRPr lang="en-US" sz="2400"/>
                    </a:p>
                    <a:p>
                      <a:pPr>
                        <a:buNone/>
                      </a:pPr>
                      <a:r>
                        <a:rPr lang="en-US" sz="2400"/>
                        <a:t>‑Thanh toán</a:t>
                      </a:r>
                      <a:endParaRPr lang="en-US" sz="2400"/>
                    </a:p>
                    <a:p>
                      <a:pPr>
                        <a:buNone/>
                      </a:pPr>
                      <a:r>
                        <a:rPr lang="en-US" sz="2400"/>
                        <a:t>‑Hiện thị sản phẩm, tìm kiếm sản phẩm</a:t>
                      </a:r>
                      <a:endParaRPr lang="en-US" sz="2400"/>
                    </a:p>
                    <a:p>
                      <a:pPr>
                        <a:buNone/>
                      </a:pPr>
                      <a:r>
                        <a:rPr lang="en-US" sz="2400"/>
                        <a:t>‑Quản lý sản phẩm, đơn hàng</a:t>
                      </a:r>
                      <a:endParaRPr lang="en-US" sz="2400"/>
                    </a:p>
                  </a:txBody>
                  <a:tcPr/>
                </a:tc>
                <a:tc>
                  <a:txBody>
                    <a:bodyPr/>
                    <a:p>
                      <a:pPr>
                        <a:buNone/>
                      </a:pPr>
                      <a:r>
                        <a:rPr lang="en-US" sz="2400"/>
                        <a:t>‑Hiện thị chi tiết sản phẩm</a:t>
                      </a:r>
                      <a:endParaRPr lang="en-US" sz="2400"/>
                    </a:p>
                    <a:p>
                      <a:pPr>
                        <a:buNone/>
                      </a:pPr>
                      <a:r>
                        <a:rPr lang="en-US" sz="2400"/>
                        <a:t>‑Phân loại sản phẩm</a:t>
                      </a:r>
                      <a:endParaRPr lang="en-US" sz="2400"/>
                    </a:p>
                    <a:p>
                      <a:pPr>
                        <a:buNone/>
                      </a:pPr>
                      <a:r>
                        <a:rPr lang="en-US" sz="2400"/>
                        <a:t>‑Các chức năng trên thanh menu</a:t>
                      </a:r>
                      <a:endParaRPr lang="en-US" sz="2400"/>
                    </a:p>
                    <a:p>
                      <a:pPr>
                        <a:buNone/>
                      </a:pPr>
                      <a:r>
                        <a:rPr lang="en-US" sz="2400"/>
                        <a:t>‑Thanh toán online</a:t>
                      </a:r>
                      <a:endParaRPr lang="en-US" sz="2400"/>
                    </a:p>
                    <a:p>
                      <a:pPr>
                        <a:buNone/>
                      </a:pPr>
                      <a:r>
                        <a:rPr lang="en-US" sz="2400"/>
                        <a:t>‑Tra cứu đơn hàng</a:t>
                      </a:r>
                      <a:endParaRPr lang="en-US" sz="2400"/>
                    </a:p>
                    <a:p>
                      <a:pPr>
                        <a:buNone/>
                      </a:pPr>
                      <a:r>
                        <a:rPr lang="en-US" sz="2400"/>
                        <a:t>‑Thông kê doanh thu</a:t>
                      </a:r>
                      <a:endParaRPr lang="en-US" sz="2400"/>
                    </a:p>
                    <a:p>
                      <a:pPr>
                        <a:buNone/>
                      </a:pPr>
                      <a:r>
                        <a:rPr lang="en-US" sz="2400"/>
                        <a:t>‑Giao diện chưa đẹp</a:t>
                      </a:r>
                      <a:endParaRPr lang="en-US" sz="2400"/>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sz="3200"/>
              <a:t>c</a:t>
            </a:r>
            <a:r>
              <a:rPr lang="en-US" sz="3200"/>
              <a:t>. Hướng phát triển</a:t>
            </a:r>
            <a:endParaRPr lang="en-US" sz="3200"/>
          </a:p>
        </p:txBody>
      </p:sp>
      <p:sp>
        <p:nvSpPr>
          <p:cNvPr id="3" name="Content Placeholder 2"/>
          <p:cNvSpPr>
            <a:spLocks noGrp="1"/>
          </p:cNvSpPr>
          <p:nvPr>
            <p:ph idx="1"/>
          </p:nvPr>
        </p:nvSpPr>
        <p:spPr/>
        <p:txBody>
          <a:bodyPr/>
          <a:p>
            <a:r>
              <a:rPr lang="en-US"/>
              <a:t>Hoàn thiện các chức năng còn thiếu như:</a:t>
            </a:r>
            <a:endParaRPr lang="en-US"/>
          </a:p>
          <a:p>
            <a:pPr lvl="1"/>
            <a:r>
              <a:rPr lang="en-US" sz="2800"/>
              <a:t>Thanh toán online</a:t>
            </a:r>
            <a:endParaRPr lang="en-US" sz="2800"/>
          </a:p>
          <a:p>
            <a:pPr lvl="1"/>
            <a:r>
              <a:rPr lang="en-US" sz="2800"/>
              <a:t>Thống kê doanh thu</a:t>
            </a:r>
            <a:endParaRPr lang="en-US" sz="2800"/>
          </a:p>
          <a:p>
            <a:pPr lvl="1"/>
            <a:r>
              <a:rPr lang="en-US" sz="2800"/>
              <a:t>In hóa đơn</a:t>
            </a:r>
            <a:endParaRPr lang="en-US" sz="2800"/>
          </a:p>
          <a:p>
            <a:pPr lvl="1"/>
            <a:r>
              <a:rPr lang="en-US" sz="2800"/>
              <a:t>Lọc sản phẩm theo danh mục</a:t>
            </a:r>
            <a:endParaRPr lang="en-US" sz="2800"/>
          </a:p>
          <a:p>
            <a:pPr lvl="1"/>
            <a:r>
              <a:rPr lang="en-US" sz="2800"/>
              <a:t>Quản lý vận chuyển đơn hàng</a:t>
            </a:r>
            <a:endParaRPr lang="en-US" sz="2800"/>
          </a:p>
          <a:p>
            <a:r>
              <a:rPr lang="en-US"/>
              <a:t>Thiết kế giao diện để trang web trở nên bắt mắt hơn</a:t>
            </a:r>
            <a:endParaRPr lang="en-US"/>
          </a:p>
          <a:p>
            <a:r>
              <a:rPr lang="en-US"/>
              <a:t>Tối ưu hóa code để trang web có tốc độ nhanh hơn</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5"/>
          <p:cNvSpPr txBox="1"/>
          <p:nvPr/>
        </p:nvSpPr>
        <p:spPr>
          <a:xfrm>
            <a:off x="0" y="224790"/>
            <a:ext cx="3765550" cy="583565"/>
          </a:xfrm>
          <a:prstGeom prst="rect">
            <a:avLst/>
          </a:prstGeom>
          <a:noFill/>
          <a:ln w="9525">
            <a:noFill/>
          </a:ln>
        </p:spPr>
        <p:txBody>
          <a:bodyPr wrap="square" anchor="t">
            <a:spAutoFit/>
          </a:bodyPr>
          <a:p>
            <a:r>
              <a:rPr lang="vi-VN" altLang="en-US" sz="3200" b="1" dirty="0">
                <a:solidFill>
                  <a:schemeClr val="accent5"/>
                </a:solidFill>
                <a:highlight>
                  <a:srgbClr val="C0C0C0"/>
                </a:highlight>
                <a:ea typeface="SimSun" panose="02010600030101010101" pitchFamily="2" charset="-122"/>
                <a:cs typeface="Calibri" panose="020F0502020204030204" pitchFamily="34" charset="0"/>
              </a:rPr>
              <a:t>BÀI HỌC RÚT RA</a:t>
            </a:r>
            <a:endParaRPr lang="vi-VN" altLang="en-US" sz="3200" b="1" dirty="0">
              <a:solidFill>
                <a:schemeClr val="accent5"/>
              </a:solidFill>
              <a:highlight>
                <a:srgbClr val="C0C0C0"/>
              </a:highlight>
              <a:ea typeface="SimSun" panose="02010600030101010101" pitchFamily="2" charset="-122"/>
              <a:cs typeface="Calibri" panose="020F0502020204030204" pitchFamily="34" charset="0"/>
            </a:endParaRPr>
          </a:p>
        </p:txBody>
      </p:sp>
      <p:sp>
        <p:nvSpPr>
          <p:cNvPr id="3" name="椭圆 2"/>
          <p:cNvSpPr/>
          <p:nvPr/>
        </p:nvSpPr>
        <p:spPr>
          <a:xfrm>
            <a:off x="4413250" y="2093913"/>
            <a:ext cx="3262313" cy="326231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 name="Teardrop 3@|1FFC:2381804|FBC:16777215|LFC:16777215|LBC:16777215"/>
          <p:cNvSpPr/>
          <p:nvPr/>
        </p:nvSpPr>
        <p:spPr>
          <a:xfrm>
            <a:off x="4279900" y="3819525"/>
            <a:ext cx="1819275" cy="1817688"/>
          </a:xfrm>
          <a:prstGeom prst="teardrop">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5" name="Teardrop 9@|1FFC:1554685|FBC:16777215|LFC:16777215|LBC:16777215"/>
          <p:cNvSpPr/>
          <p:nvPr/>
        </p:nvSpPr>
        <p:spPr>
          <a:xfrm rot="16200000">
            <a:off x="6153150" y="3819525"/>
            <a:ext cx="1817688" cy="1817688"/>
          </a:xfrm>
          <a:prstGeom prst="teardrop">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7" name="Teardrop 11@|1FFC:14657585|FBC:16777215|LFC:16777215|LBC:16777215"/>
          <p:cNvSpPr/>
          <p:nvPr/>
        </p:nvSpPr>
        <p:spPr>
          <a:xfrm flipV="1">
            <a:off x="4279900" y="1963738"/>
            <a:ext cx="1819275" cy="1819275"/>
          </a:xfrm>
          <a:prstGeom prst="teardrop">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8" name="Teardrop 13@|1FFC:4308095|FBC:16777215|LFC:16777215|LBC:16777215"/>
          <p:cNvSpPr/>
          <p:nvPr/>
        </p:nvSpPr>
        <p:spPr>
          <a:xfrm rot="5400000" flipV="1">
            <a:off x="6152356" y="1964531"/>
            <a:ext cx="1819275" cy="1817688"/>
          </a:xfrm>
          <a:prstGeom prst="teardrop">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9" name="Oval 5@|1FFC:10921638|FBC:16777215|LFC:16777215|LBC:16777215"/>
          <p:cNvSpPr/>
          <p:nvPr/>
        </p:nvSpPr>
        <p:spPr>
          <a:xfrm>
            <a:off x="5419725" y="3086100"/>
            <a:ext cx="1411288" cy="141128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0" name="Freeform 68@|5FFC:16777215|FBC:16777215|LFC:16777215|LBC:16777215"/>
          <p:cNvSpPr>
            <a:spLocks noEditPoints="1"/>
          </p:cNvSpPr>
          <p:nvPr/>
        </p:nvSpPr>
        <p:spPr bwMode="auto">
          <a:xfrm>
            <a:off x="4949825" y="2613025"/>
            <a:ext cx="469900" cy="473075"/>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nvGrpSpPr>
          <p:cNvPr id="11" name="组合 10"/>
          <p:cNvGrpSpPr/>
          <p:nvPr/>
        </p:nvGrpSpPr>
        <p:grpSpPr>
          <a:xfrm>
            <a:off x="6866161" y="2559711"/>
            <a:ext cx="507338" cy="487037"/>
            <a:chOff x="801688" y="3554414"/>
            <a:chExt cx="277813" cy="266700"/>
          </a:xfrm>
          <a:solidFill>
            <a:schemeClr val="bg1"/>
          </a:solidFill>
        </p:grpSpPr>
        <p:sp>
          <p:nvSpPr>
            <p:cNvPr id="12" name="Freeform 170@|5FFC:0|FBC:0|LFC:0|LBC:16777215"/>
            <p:cNvSpPr/>
            <p:nvPr/>
          </p:nvSpPr>
          <p:spPr bwMode="auto">
            <a:xfrm>
              <a:off x="987426" y="3665539"/>
              <a:ext cx="9525"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4" y="0"/>
                    <a:pt x="0" y="0"/>
                  </a:cubicBezTo>
                  <a:cubicBezTo>
                    <a:pt x="3" y="0"/>
                    <a:pt x="7"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13" name="Freeform 171@|5FFC:0|FBC:0|LFC:0|LBC:16777215"/>
            <p:cNvSpPr/>
            <p:nvPr/>
          </p:nvSpPr>
          <p:spPr bwMode="auto">
            <a:xfrm>
              <a:off x="801688" y="3554414"/>
              <a:ext cx="277813" cy="266700"/>
            </a:xfrm>
            <a:custGeom>
              <a:avLst/>
              <a:gdLst>
                <a:gd name="T0" fmla="*/ 228 w 308"/>
                <a:gd name="T1" fmla="*/ 218 h 296"/>
                <a:gd name="T2" fmla="*/ 224 w 308"/>
                <a:gd name="T3" fmla="*/ 215 h 296"/>
                <a:gd name="T4" fmla="*/ 228 w 308"/>
                <a:gd name="T5" fmla="*/ 212 h 296"/>
                <a:gd name="T6" fmla="*/ 230 w 308"/>
                <a:gd name="T7" fmla="*/ 212 h 296"/>
                <a:gd name="T8" fmla="*/ 278 w 308"/>
                <a:gd name="T9" fmla="*/ 209 h 296"/>
                <a:gd name="T10" fmla="*/ 288 w 308"/>
                <a:gd name="T11" fmla="*/ 176 h 296"/>
                <a:gd name="T12" fmla="*/ 284 w 308"/>
                <a:gd name="T13" fmla="*/ 176 h 296"/>
                <a:gd name="T14" fmla="*/ 283 w 308"/>
                <a:gd name="T15" fmla="*/ 176 h 296"/>
                <a:gd name="T16" fmla="*/ 283 w 308"/>
                <a:gd name="T17" fmla="*/ 176 h 296"/>
                <a:gd name="T18" fmla="*/ 229 w 308"/>
                <a:gd name="T19" fmla="*/ 174 h 296"/>
                <a:gd name="T20" fmla="*/ 226 w 308"/>
                <a:gd name="T21" fmla="*/ 174 h 296"/>
                <a:gd name="T22" fmla="*/ 222 w 308"/>
                <a:gd name="T23" fmla="*/ 171 h 296"/>
                <a:gd name="T24" fmla="*/ 226 w 308"/>
                <a:gd name="T25" fmla="*/ 168 h 296"/>
                <a:gd name="T26" fmla="*/ 228 w 308"/>
                <a:gd name="T27" fmla="*/ 168 h 296"/>
                <a:gd name="T28" fmla="*/ 284 w 308"/>
                <a:gd name="T29" fmla="*/ 164 h 296"/>
                <a:gd name="T30" fmla="*/ 292 w 308"/>
                <a:gd name="T31" fmla="*/ 164 h 296"/>
                <a:gd name="T32" fmla="*/ 292 w 308"/>
                <a:gd name="T33" fmla="*/ 164 h 296"/>
                <a:gd name="T34" fmla="*/ 296 w 308"/>
                <a:gd name="T35" fmla="*/ 133 h 296"/>
                <a:gd name="T36" fmla="*/ 214 w 308"/>
                <a:gd name="T37" fmla="*/ 124 h 296"/>
                <a:gd name="T38" fmla="*/ 213 w 308"/>
                <a:gd name="T39" fmla="*/ 124 h 296"/>
                <a:gd name="T40" fmla="*/ 212 w 308"/>
                <a:gd name="T41" fmla="*/ 124 h 296"/>
                <a:gd name="T42" fmla="*/ 217 w 308"/>
                <a:gd name="T43" fmla="*/ 124 h 296"/>
                <a:gd name="T44" fmla="*/ 206 w 308"/>
                <a:gd name="T45" fmla="*/ 124 h 296"/>
                <a:gd name="T46" fmla="*/ 165 w 308"/>
                <a:gd name="T47" fmla="*/ 123 h 296"/>
                <a:gd name="T48" fmla="*/ 165 w 308"/>
                <a:gd name="T49" fmla="*/ 123 h 296"/>
                <a:gd name="T50" fmla="*/ 160 w 308"/>
                <a:gd name="T51" fmla="*/ 121 h 296"/>
                <a:gd name="T52" fmla="*/ 165 w 308"/>
                <a:gd name="T53" fmla="*/ 120 h 296"/>
                <a:gd name="T54" fmla="*/ 165 w 308"/>
                <a:gd name="T55" fmla="*/ 120 h 296"/>
                <a:gd name="T56" fmla="*/ 179 w 308"/>
                <a:gd name="T57" fmla="*/ 119 h 296"/>
                <a:gd name="T58" fmla="*/ 192 w 308"/>
                <a:gd name="T59" fmla="*/ 58 h 296"/>
                <a:gd name="T60" fmla="*/ 178 w 308"/>
                <a:gd name="T61" fmla="*/ 0 h 296"/>
                <a:gd name="T62" fmla="*/ 101 w 308"/>
                <a:gd name="T63" fmla="*/ 126 h 296"/>
                <a:gd name="T64" fmla="*/ 58 w 308"/>
                <a:gd name="T65" fmla="*/ 146 h 296"/>
                <a:gd name="T66" fmla="*/ 53 w 308"/>
                <a:gd name="T67" fmla="*/ 275 h 296"/>
                <a:gd name="T68" fmla="*/ 99 w 308"/>
                <a:gd name="T69" fmla="*/ 275 h 296"/>
                <a:gd name="T70" fmla="*/ 232 w 308"/>
                <a:gd name="T71" fmla="*/ 286 h 296"/>
                <a:gd name="T72" fmla="*/ 255 w 308"/>
                <a:gd name="T73" fmla="*/ 256 h 296"/>
                <a:gd name="T74" fmla="*/ 227 w 308"/>
                <a:gd name="T75" fmla="*/ 255 h 296"/>
                <a:gd name="T76" fmla="*/ 225 w 308"/>
                <a:gd name="T77" fmla="*/ 255 h 296"/>
                <a:gd name="T78" fmla="*/ 221 w 308"/>
                <a:gd name="T79" fmla="*/ 252 h 296"/>
                <a:gd name="T80" fmla="*/ 225 w 308"/>
                <a:gd name="T81" fmla="*/ 249 h 296"/>
                <a:gd name="T82" fmla="*/ 227 w 308"/>
                <a:gd name="T83" fmla="*/ 249 h 296"/>
                <a:gd name="T84" fmla="*/ 262 w 308"/>
                <a:gd name="T85" fmla="*/ 247 h 296"/>
                <a:gd name="T86" fmla="*/ 269 w 308"/>
                <a:gd name="T87" fmla="*/ 220 h 296"/>
                <a:gd name="T88" fmla="*/ 230 w 308"/>
                <a:gd name="T89" fmla="*/ 218 h 296"/>
                <a:gd name="T90" fmla="*/ 228 w 308"/>
                <a:gd name="T91" fmla="*/ 21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228" y="218"/>
                  </a:moveTo>
                  <a:cubicBezTo>
                    <a:pt x="224" y="215"/>
                    <a:pt x="224" y="215"/>
                    <a:pt x="224" y="215"/>
                  </a:cubicBezTo>
                  <a:cubicBezTo>
                    <a:pt x="228" y="212"/>
                    <a:pt x="228" y="212"/>
                    <a:pt x="228" y="212"/>
                  </a:cubicBezTo>
                  <a:cubicBezTo>
                    <a:pt x="230" y="212"/>
                    <a:pt x="230" y="212"/>
                    <a:pt x="230" y="212"/>
                  </a:cubicBezTo>
                  <a:cubicBezTo>
                    <a:pt x="232" y="212"/>
                    <a:pt x="263" y="210"/>
                    <a:pt x="278" y="209"/>
                  </a:cubicBezTo>
                  <a:cubicBezTo>
                    <a:pt x="295" y="197"/>
                    <a:pt x="292" y="183"/>
                    <a:pt x="288" y="176"/>
                  </a:cubicBezTo>
                  <a:cubicBezTo>
                    <a:pt x="287" y="176"/>
                    <a:pt x="285" y="176"/>
                    <a:pt x="284" y="176"/>
                  </a:cubicBezTo>
                  <a:cubicBezTo>
                    <a:pt x="283" y="176"/>
                    <a:pt x="283" y="176"/>
                    <a:pt x="283" y="176"/>
                  </a:cubicBezTo>
                  <a:cubicBezTo>
                    <a:pt x="283" y="176"/>
                    <a:pt x="283" y="176"/>
                    <a:pt x="283" y="176"/>
                  </a:cubicBezTo>
                  <a:cubicBezTo>
                    <a:pt x="278" y="176"/>
                    <a:pt x="231" y="174"/>
                    <a:pt x="229" y="174"/>
                  </a:cubicBezTo>
                  <a:cubicBezTo>
                    <a:pt x="226" y="174"/>
                    <a:pt x="226" y="174"/>
                    <a:pt x="226" y="174"/>
                  </a:cubicBezTo>
                  <a:cubicBezTo>
                    <a:pt x="222" y="171"/>
                    <a:pt x="222" y="171"/>
                    <a:pt x="222" y="171"/>
                  </a:cubicBezTo>
                  <a:cubicBezTo>
                    <a:pt x="226" y="168"/>
                    <a:pt x="226" y="168"/>
                    <a:pt x="226" y="168"/>
                  </a:cubicBezTo>
                  <a:cubicBezTo>
                    <a:pt x="228" y="168"/>
                    <a:pt x="228" y="168"/>
                    <a:pt x="228" y="168"/>
                  </a:cubicBezTo>
                  <a:cubicBezTo>
                    <a:pt x="231" y="168"/>
                    <a:pt x="280" y="164"/>
                    <a:pt x="284" y="164"/>
                  </a:cubicBezTo>
                  <a:cubicBezTo>
                    <a:pt x="290" y="164"/>
                    <a:pt x="292" y="164"/>
                    <a:pt x="292" y="164"/>
                  </a:cubicBezTo>
                  <a:cubicBezTo>
                    <a:pt x="292" y="164"/>
                    <a:pt x="292" y="164"/>
                    <a:pt x="292" y="164"/>
                  </a:cubicBezTo>
                  <a:cubicBezTo>
                    <a:pt x="302" y="155"/>
                    <a:pt x="308" y="144"/>
                    <a:pt x="296" y="133"/>
                  </a:cubicBezTo>
                  <a:cubicBezTo>
                    <a:pt x="285" y="123"/>
                    <a:pt x="243" y="125"/>
                    <a:pt x="214" y="124"/>
                  </a:cubicBezTo>
                  <a:cubicBezTo>
                    <a:pt x="213" y="124"/>
                    <a:pt x="213" y="124"/>
                    <a:pt x="213" y="124"/>
                  </a:cubicBezTo>
                  <a:cubicBezTo>
                    <a:pt x="212" y="124"/>
                    <a:pt x="212" y="124"/>
                    <a:pt x="212" y="124"/>
                  </a:cubicBezTo>
                  <a:cubicBezTo>
                    <a:pt x="212" y="124"/>
                    <a:pt x="219" y="124"/>
                    <a:pt x="217" y="124"/>
                  </a:cubicBezTo>
                  <a:cubicBezTo>
                    <a:pt x="213" y="124"/>
                    <a:pt x="209" y="124"/>
                    <a:pt x="206" y="124"/>
                  </a:cubicBezTo>
                  <a:cubicBezTo>
                    <a:pt x="192" y="123"/>
                    <a:pt x="167" y="123"/>
                    <a:pt x="165" y="123"/>
                  </a:cubicBezTo>
                  <a:cubicBezTo>
                    <a:pt x="165" y="123"/>
                    <a:pt x="165" y="123"/>
                    <a:pt x="165" y="123"/>
                  </a:cubicBezTo>
                  <a:cubicBezTo>
                    <a:pt x="160" y="121"/>
                    <a:pt x="160" y="121"/>
                    <a:pt x="160" y="121"/>
                  </a:cubicBezTo>
                  <a:cubicBezTo>
                    <a:pt x="165" y="120"/>
                    <a:pt x="165" y="120"/>
                    <a:pt x="165" y="120"/>
                  </a:cubicBezTo>
                  <a:cubicBezTo>
                    <a:pt x="165" y="120"/>
                    <a:pt x="165" y="120"/>
                    <a:pt x="165" y="120"/>
                  </a:cubicBezTo>
                  <a:cubicBezTo>
                    <a:pt x="166" y="120"/>
                    <a:pt x="169" y="120"/>
                    <a:pt x="179" y="119"/>
                  </a:cubicBezTo>
                  <a:cubicBezTo>
                    <a:pt x="165" y="90"/>
                    <a:pt x="188" y="73"/>
                    <a:pt x="192" y="58"/>
                  </a:cubicBezTo>
                  <a:cubicBezTo>
                    <a:pt x="206" y="5"/>
                    <a:pt x="178" y="0"/>
                    <a:pt x="178" y="0"/>
                  </a:cubicBezTo>
                  <a:cubicBezTo>
                    <a:pt x="178" y="0"/>
                    <a:pt x="108" y="96"/>
                    <a:pt x="101" y="126"/>
                  </a:cubicBezTo>
                  <a:cubicBezTo>
                    <a:pt x="96" y="148"/>
                    <a:pt x="67" y="146"/>
                    <a:pt x="58" y="146"/>
                  </a:cubicBezTo>
                  <a:cubicBezTo>
                    <a:pt x="10" y="144"/>
                    <a:pt x="0" y="264"/>
                    <a:pt x="53" y="275"/>
                  </a:cubicBezTo>
                  <a:cubicBezTo>
                    <a:pt x="64" y="277"/>
                    <a:pt x="76" y="265"/>
                    <a:pt x="99" y="275"/>
                  </a:cubicBezTo>
                  <a:cubicBezTo>
                    <a:pt x="149" y="296"/>
                    <a:pt x="192" y="287"/>
                    <a:pt x="232" y="286"/>
                  </a:cubicBezTo>
                  <a:cubicBezTo>
                    <a:pt x="259" y="285"/>
                    <a:pt x="257" y="266"/>
                    <a:pt x="255" y="256"/>
                  </a:cubicBezTo>
                  <a:cubicBezTo>
                    <a:pt x="242" y="256"/>
                    <a:pt x="229" y="255"/>
                    <a:pt x="227" y="255"/>
                  </a:cubicBezTo>
                  <a:cubicBezTo>
                    <a:pt x="225" y="255"/>
                    <a:pt x="225" y="255"/>
                    <a:pt x="225" y="255"/>
                  </a:cubicBezTo>
                  <a:cubicBezTo>
                    <a:pt x="221" y="252"/>
                    <a:pt x="221" y="252"/>
                    <a:pt x="221" y="252"/>
                  </a:cubicBezTo>
                  <a:cubicBezTo>
                    <a:pt x="225" y="249"/>
                    <a:pt x="225" y="249"/>
                    <a:pt x="225" y="249"/>
                  </a:cubicBezTo>
                  <a:cubicBezTo>
                    <a:pt x="227" y="249"/>
                    <a:pt x="227" y="249"/>
                    <a:pt x="227" y="249"/>
                  </a:cubicBezTo>
                  <a:cubicBezTo>
                    <a:pt x="229" y="249"/>
                    <a:pt x="247" y="248"/>
                    <a:pt x="262" y="247"/>
                  </a:cubicBezTo>
                  <a:cubicBezTo>
                    <a:pt x="275" y="237"/>
                    <a:pt x="272" y="227"/>
                    <a:pt x="269" y="220"/>
                  </a:cubicBezTo>
                  <a:cubicBezTo>
                    <a:pt x="253" y="219"/>
                    <a:pt x="232" y="218"/>
                    <a:pt x="230" y="218"/>
                  </a:cubicBezTo>
                  <a:lnTo>
                    <a:pt x="228"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grpSp>
        <p:nvGrpSpPr>
          <p:cNvPr id="14" name="组合 13"/>
          <p:cNvGrpSpPr/>
          <p:nvPr/>
        </p:nvGrpSpPr>
        <p:grpSpPr>
          <a:xfrm>
            <a:off x="4973491" y="4562878"/>
            <a:ext cx="423265" cy="472549"/>
            <a:chOff x="6016626" y="5110164"/>
            <a:chExt cx="231775" cy="258763"/>
          </a:xfrm>
          <a:solidFill>
            <a:schemeClr val="bg1"/>
          </a:solidFill>
        </p:grpSpPr>
        <p:sp>
          <p:nvSpPr>
            <p:cNvPr id="15" name="Rectangle 74@|1FFC:0|FBC:0|LFC:0|LBC:16777215"/>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16" name="Freeform 75@|5FFC:0|FBC:0|LFC:0|LBC:1677721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17" name="Freeform 76@|5FFC:0|FBC:0|LFC:0|LBC:16777215"/>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grpSp>
        <p:nvGrpSpPr>
          <p:cNvPr id="18" name="组合 17"/>
          <p:cNvGrpSpPr/>
          <p:nvPr/>
        </p:nvGrpSpPr>
        <p:grpSpPr>
          <a:xfrm>
            <a:off x="7012566" y="4562878"/>
            <a:ext cx="402969" cy="472548"/>
            <a:chOff x="6537326" y="5110164"/>
            <a:chExt cx="220662" cy="258762"/>
          </a:xfrm>
          <a:solidFill>
            <a:schemeClr val="bg1"/>
          </a:solidFill>
        </p:grpSpPr>
        <p:sp>
          <p:nvSpPr>
            <p:cNvPr id="19" name="Freeform 77@|5FFC:0|FBC:0|LFC:0|LBC:16777215"/>
            <p:cNvSpPr/>
            <p:nvPr/>
          </p:nvSpPr>
          <p:spPr bwMode="auto">
            <a:xfrm>
              <a:off x="6580188" y="5110164"/>
              <a:ext cx="177800" cy="14922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20" name="Rectangle 78@|1FFC:0|FBC:0|LFC:0|LBC:16777215"/>
            <p:cNvSpPr>
              <a:spLocks noChangeArrowheads="1"/>
            </p:cNvSpPr>
            <p:nvPr/>
          </p:nvSpPr>
          <p:spPr bwMode="auto">
            <a:xfrm>
              <a:off x="6537326" y="5111751"/>
              <a:ext cx="22225"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grpSp>
        <p:nvGrpSpPr>
          <p:cNvPr id="21" name="组合 20"/>
          <p:cNvGrpSpPr/>
          <p:nvPr/>
        </p:nvGrpSpPr>
        <p:grpSpPr>
          <a:xfrm>
            <a:off x="5780546" y="3583737"/>
            <a:ext cx="743741" cy="357462"/>
            <a:chOff x="6113463" y="5605463"/>
            <a:chExt cx="204787" cy="98426"/>
          </a:xfrm>
          <a:solidFill>
            <a:srgbClr val="C1C7D0"/>
          </a:solidFill>
        </p:grpSpPr>
        <p:sp>
          <p:nvSpPr>
            <p:cNvPr id="22" name="Freeform 391@|5FFC:0|FBC:0|LFC:0|LBC:16777215"/>
            <p:cNvSpPr/>
            <p:nvPr/>
          </p:nvSpPr>
          <p:spPr bwMode="auto">
            <a:xfrm>
              <a:off x="6259513" y="5632451"/>
              <a:ext cx="58737" cy="71438"/>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23" name="Freeform 392@|5FFC:0|FBC:0|LFC:0|LBC:16777215"/>
            <p:cNvSpPr/>
            <p:nvPr/>
          </p:nvSpPr>
          <p:spPr bwMode="auto">
            <a:xfrm>
              <a:off x="6113463" y="5632451"/>
              <a:ext cx="57150" cy="71438"/>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24" name="Freeform 393@|5FFC:0|FBC:0|LFC:0|LBC:16777215"/>
            <p:cNvSpPr/>
            <p:nvPr/>
          </p:nvSpPr>
          <p:spPr bwMode="auto">
            <a:xfrm>
              <a:off x="6159500" y="5605463"/>
              <a:ext cx="112712" cy="98425"/>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cxnSp>
        <p:nvCxnSpPr>
          <p:cNvPr id="25" name="直接连接符 24"/>
          <p:cNvCxnSpPr/>
          <p:nvPr/>
        </p:nvCxnSpPr>
        <p:spPr>
          <a:xfrm>
            <a:off x="1019175" y="3738563"/>
            <a:ext cx="2863850"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63880" y="1568450"/>
            <a:ext cx="3652520" cy="221488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vi-VN" altLang="en-US" sz="2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Có thêm kiến thức về công nghệ phát triển phần mềm mã nguồn mở. Củng cố và phát triển thêm những kỹ năng lập trình của bản thân.</a:t>
            </a:r>
            <a:endParaRPr kumimoji="0" lang="vi-VN" altLang="en-US" sz="2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endParaRPr>
          </a:p>
        </p:txBody>
      </p:sp>
      <p:sp>
        <p:nvSpPr>
          <p:cNvPr id="27" name="矩形 26"/>
          <p:cNvSpPr/>
          <p:nvPr/>
        </p:nvSpPr>
        <p:spPr>
          <a:xfrm>
            <a:off x="573723" y="4518025"/>
            <a:ext cx="3116263" cy="177228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vi-VN" altLang="en-US" sz="2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Thông qua bài học này, giúp em có thêm hướng phát triển mới cho tương lai.</a:t>
            </a:r>
            <a:endParaRPr kumimoji="0" lang="vi-VN" altLang="en-US" sz="2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endParaRPr>
          </a:p>
        </p:txBody>
      </p:sp>
      <p:sp>
        <p:nvSpPr>
          <p:cNvPr id="29712" name="TextBox 13"/>
          <p:cNvSpPr txBox="1"/>
          <p:nvPr/>
        </p:nvSpPr>
        <p:spPr>
          <a:xfrm>
            <a:off x="382905" y="1062355"/>
            <a:ext cx="3278505" cy="368935"/>
          </a:xfrm>
          <a:prstGeom prst="rect">
            <a:avLst/>
          </a:prstGeom>
          <a:noFill/>
          <a:ln w="9525">
            <a:noFill/>
          </a:ln>
        </p:spPr>
        <p:txBody>
          <a:bodyPr wrap="square" lIns="0" tIns="0" rIns="0" bIns="0" anchor="t">
            <a:spAutoFit/>
          </a:bodyPr>
          <a:p>
            <a:pPr defTabSz="1216025">
              <a:spcBef>
                <a:spcPct val="20000"/>
              </a:spcBef>
            </a:pPr>
            <a:r>
              <a:rPr lang="vi-VN" altLang="en-US" sz="24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Kiến thức và kỹ năng</a:t>
            </a:r>
            <a:endParaRPr lang="vi-VN" altLang="en-US" sz="24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9713" name="TextBox 13"/>
          <p:cNvSpPr txBox="1"/>
          <p:nvPr/>
        </p:nvSpPr>
        <p:spPr>
          <a:xfrm>
            <a:off x="382905" y="3920490"/>
            <a:ext cx="3129915" cy="368935"/>
          </a:xfrm>
          <a:prstGeom prst="rect">
            <a:avLst/>
          </a:prstGeom>
          <a:noFill/>
          <a:ln w="9525">
            <a:noFill/>
          </a:ln>
        </p:spPr>
        <p:txBody>
          <a:bodyPr wrap="square" lIns="0" tIns="0" rIns="0" bIns="0" anchor="t">
            <a:spAutoFit/>
          </a:bodyPr>
          <a:p>
            <a:pPr defTabSz="1216025">
              <a:spcBef>
                <a:spcPct val="20000"/>
              </a:spcBef>
            </a:pPr>
            <a:r>
              <a:rPr lang="vi-VN" altLang="en-US" sz="24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Có thêm hướng đi mới</a:t>
            </a:r>
            <a:endParaRPr lang="vi-VN" altLang="en-US" sz="24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cxnSp>
        <p:nvCxnSpPr>
          <p:cNvPr id="30" name="直接连接符 29"/>
          <p:cNvCxnSpPr/>
          <p:nvPr/>
        </p:nvCxnSpPr>
        <p:spPr>
          <a:xfrm>
            <a:off x="8328025" y="3738563"/>
            <a:ext cx="2865438"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8255635" y="1579880"/>
            <a:ext cx="3811905" cy="221488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vi-VN" altLang="en-US" sz="2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Qua bài học và bài tập này giúp em hoàn thiện bản thân. </a:t>
            </a:r>
            <a:r>
              <a:rPr kumimoji="0" lang="vi-VN" altLang="en-US" sz="2400" b="0" i="0"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Dù bài web của bản thân vẫn còn nhiều thiếu sót, nhưng nó đã để lại một bài học cho em.</a:t>
            </a:r>
            <a:endParaRPr kumimoji="0" lang="vi-VN" altLang="en-US" sz="2400" b="0" i="0"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endParaRPr>
          </a:p>
        </p:txBody>
      </p:sp>
      <p:sp>
        <p:nvSpPr>
          <p:cNvPr id="32" name="矩形 31"/>
          <p:cNvSpPr/>
          <p:nvPr/>
        </p:nvSpPr>
        <p:spPr>
          <a:xfrm>
            <a:off x="8331200" y="4497705"/>
            <a:ext cx="3860800" cy="221488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vi-VN" altLang="en-US" sz="2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Hoàn thành bài tập này là một mục tiêu, giúp tôi có thể biết được hiện tại bản thân đang thiếu sót gì và sẽ nhìn vào đó mà cải thiện bản thân hơn nữa.</a:t>
            </a:r>
            <a:endParaRPr kumimoji="0" lang="vi-VN" altLang="en-US" sz="2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endParaRPr>
          </a:p>
        </p:txBody>
      </p:sp>
      <p:sp>
        <p:nvSpPr>
          <p:cNvPr id="29717" name="TextBox 13"/>
          <p:cNvSpPr txBox="1"/>
          <p:nvPr/>
        </p:nvSpPr>
        <p:spPr>
          <a:xfrm>
            <a:off x="8173085" y="1062355"/>
            <a:ext cx="3373755" cy="368935"/>
          </a:xfrm>
          <a:prstGeom prst="rect">
            <a:avLst/>
          </a:prstGeom>
          <a:noFill/>
          <a:ln w="9525">
            <a:noFill/>
          </a:ln>
        </p:spPr>
        <p:txBody>
          <a:bodyPr wrap="square" lIns="0" tIns="0" rIns="0" bIns="0" anchor="t">
            <a:spAutoFit/>
          </a:bodyPr>
          <a:p>
            <a:pPr defTabSz="1216025">
              <a:spcBef>
                <a:spcPct val="20000"/>
              </a:spcBef>
            </a:pPr>
            <a:r>
              <a:rPr lang="vi-VN" altLang="en-US" sz="24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Càng ngày hoàn thiện</a:t>
            </a:r>
            <a:endParaRPr lang="vi-VN" altLang="en-US" sz="24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9718" name="TextBox 13"/>
          <p:cNvSpPr txBox="1"/>
          <p:nvPr/>
        </p:nvSpPr>
        <p:spPr>
          <a:xfrm>
            <a:off x="8355013" y="4054475"/>
            <a:ext cx="1952625" cy="368935"/>
          </a:xfrm>
          <a:prstGeom prst="rect">
            <a:avLst/>
          </a:prstGeom>
          <a:noFill/>
          <a:ln w="9525">
            <a:noFill/>
          </a:ln>
        </p:spPr>
        <p:txBody>
          <a:bodyPr wrap="square" lIns="0" tIns="0" rIns="0" bIns="0" anchor="t">
            <a:spAutoFit/>
          </a:bodyPr>
          <a:p>
            <a:pPr defTabSz="1216025">
              <a:spcBef>
                <a:spcPct val="20000"/>
              </a:spcBef>
            </a:pPr>
            <a:r>
              <a:rPr lang="vi-VN" altLang="en-US" sz="24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Đạt mục tiêu</a:t>
            </a:r>
            <a:endParaRPr lang="vi-VN" altLang="en-US" sz="24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椭圆 4"/>
          <p:cNvSpPr/>
          <p:nvPr/>
        </p:nvSpPr>
        <p:spPr>
          <a:xfrm>
            <a:off x="9482138" y="2987675"/>
            <a:ext cx="1865313" cy="18637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任意多边形 5"/>
          <p:cNvSpPr/>
          <p:nvPr/>
        </p:nvSpPr>
        <p:spPr>
          <a:xfrm>
            <a:off x="9609138" y="-7937"/>
            <a:ext cx="2582863" cy="2917825"/>
          </a:xfrm>
          <a:custGeom>
            <a:avLst/>
            <a:gdLst>
              <a:gd name="connsiteX0" fmla="*/ 464944 w 2582970"/>
              <a:gd name="connsiteY0" fmla="*/ 0 h 2918147"/>
              <a:gd name="connsiteX1" fmla="*/ 2582970 w 2582970"/>
              <a:gd name="connsiteY1" fmla="*/ 0 h 2918147"/>
              <a:gd name="connsiteX2" fmla="*/ 2582970 w 2582970"/>
              <a:gd name="connsiteY2" fmla="*/ 2698179 h 2918147"/>
              <a:gd name="connsiteX3" fmla="*/ 2566138 w 2582970"/>
              <a:gd name="connsiteY3" fmla="*/ 2708404 h 2918147"/>
              <a:gd name="connsiteX4" fmla="*/ 1737800 w 2582970"/>
              <a:gd name="connsiteY4" fmla="*/ 2918147 h 2918147"/>
              <a:gd name="connsiteX5" fmla="*/ 0 w 2582970"/>
              <a:gd name="connsiteY5" fmla="*/ 1180347 h 2918147"/>
              <a:gd name="connsiteX6" fmla="*/ 396829 w 2582970"/>
              <a:gd name="connsiteY6" fmla="*/ 74945 h 29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970" h="2918147">
                <a:moveTo>
                  <a:pt x="464944" y="0"/>
                </a:moveTo>
                <a:lnTo>
                  <a:pt x="2582970" y="0"/>
                </a:lnTo>
                <a:lnTo>
                  <a:pt x="2582970" y="2698179"/>
                </a:lnTo>
                <a:lnTo>
                  <a:pt x="2566138" y="2708404"/>
                </a:lnTo>
                <a:cubicBezTo>
                  <a:pt x="2319904" y="2842167"/>
                  <a:pt x="2037725" y="2918147"/>
                  <a:pt x="1737800" y="2918147"/>
                </a:cubicBezTo>
                <a:cubicBezTo>
                  <a:pt x="778040" y="2918147"/>
                  <a:pt x="0" y="2140107"/>
                  <a:pt x="0" y="1180347"/>
                </a:cubicBezTo>
                <a:cubicBezTo>
                  <a:pt x="0" y="760452"/>
                  <a:pt x="148922" y="375339"/>
                  <a:pt x="396829" y="74945"/>
                </a:cubicBezTo>
                <a:close/>
              </a:path>
            </a:pathLst>
          </a:cu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069263" y="1676400"/>
            <a:ext cx="1722438" cy="17224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 name="椭圆 7"/>
          <p:cNvSpPr/>
          <p:nvPr/>
        </p:nvSpPr>
        <p:spPr>
          <a:xfrm>
            <a:off x="9990138" y="5594350"/>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 name="椭圆 8"/>
          <p:cNvSpPr/>
          <p:nvPr/>
        </p:nvSpPr>
        <p:spPr>
          <a:xfrm>
            <a:off x="11069638" y="5038725"/>
            <a:ext cx="603250"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0" name="任意多边形 9"/>
          <p:cNvSpPr/>
          <p:nvPr/>
        </p:nvSpPr>
        <p:spPr>
          <a:xfrm>
            <a:off x="10621963" y="6037263"/>
            <a:ext cx="1570038" cy="820738"/>
          </a:xfrm>
          <a:custGeom>
            <a:avLst/>
            <a:gdLst>
              <a:gd name="connsiteX0" fmla="*/ 1049802 w 1569631"/>
              <a:gd name="connsiteY0" fmla="*/ 0 h 821301"/>
              <a:gd name="connsiteX1" fmla="*/ 1472572 w 1569631"/>
              <a:gd name="connsiteY1" fmla="*/ 85354 h 821301"/>
              <a:gd name="connsiteX2" fmla="*/ 1569631 w 1569631"/>
              <a:gd name="connsiteY2" fmla="*/ 138036 h 821301"/>
              <a:gd name="connsiteX3" fmla="*/ 1569631 w 1569631"/>
              <a:gd name="connsiteY3" fmla="*/ 821301 h 821301"/>
              <a:gd name="connsiteX4" fmla="*/ 0 w 1569631"/>
              <a:gd name="connsiteY4" fmla="*/ 821301 h 821301"/>
              <a:gd name="connsiteX5" fmla="*/ 49028 w 1569631"/>
              <a:gd name="connsiteY5" fmla="*/ 663358 h 821301"/>
              <a:gd name="connsiteX6" fmla="*/ 1049802 w 1569631"/>
              <a:gd name="connsiteY6" fmla="*/ 0 h 82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9631" h="821301">
                <a:moveTo>
                  <a:pt x="1049802" y="0"/>
                </a:moveTo>
                <a:cubicBezTo>
                  <a:pt x="1199765" y="0"/>
                  <a:pt x="1342629" y="30393"/>
                  <a:pt x="1472572" y="85354"/>
                </a:cubicBezTo>
                <a:lnTo>
                  <a:pt x="1569631" y="138036"/>
                </a:lnTo>
                <a:lnTo>
                  <a:pt x="1569631" y="821301"/>
                </a:lnTo>
                <a:lnTo>
                  <a:pt x="0" y="821301"/>
                </a:lnTo>
                <a:lnTo>
                  <a:pt x="49028" y="663358"/>
                </a:lnTo>
                <a:cubicBezTo>
                  <a:pt x="213912" y="273531"/>
                  <a:pt x="599914" y="0"/>
                  <a:pt x="1049802" y="0"/>
                </a:cubicBezTo>
                <a:close/>
              </a:path>
            </a:pathLst>
          </a:cu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1" name="椭圆 10"/>
          <p:cNvSpPr/>
          <p:nvPr/>
        </p:nvSpPr>
        <p:spPr>
          <a:xfrm>
            <a:off x="8931275" y="255588"/>
            <a:ext cx="1033463" cy="1035050"/>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11545888" y="3175000"/>
            <a:ext cx="482600" cy="48418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9658350" y="5138738"/>
            <a:ext cx="322263" cy="32067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7707313" y="4065588"/>
            <a:ext cx="785813" cy="785813"/>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9091613" y="4211638"/>
            <a:ext cx="398463" cy="398463"/>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3820" name="文本框 31"/>
          <p:cNvSpPr txBox="1"/>
          <p:nvPr/>
        </p:nvSpPr>
        <p:spPr>
          <a:xfrm>
            <a:off x="1582738" y="3754438"/>
            <a:ext cx="4673600" cy="1200150"/>
          </a:xfrm>
          <a:prstGeom prst="rect">
            <a:avLst/>
          </a:prstGeom>
          <a:noFill/>
          <a:ln w="9525">
            <a:noFill/>
          </a:ln>
        </p:spPr>
        <p:txBody>
          <a:bodyPr anchor="t">
            <a:spAutoFit/>
          </a:bodyPr>
          <a:p>
            <a:pPr algn="dist">
              <a:buFont typeface="Arial" panose="020B0604020202020204" pitchFamily="34" charset="0"/>
            </a:pPr>
            <a:r>
              <a:rPr lang="en-US" altLang="zh-CN" sz="7200" dirty="0">
                <a:solidFill>
                  <a:srgbClr val="02B3C5"/>
                </a:solidFill>
                <a:ea typeface="SimSun" panose="02010600030101010101" pitchFamily="2" charset="-122"/>
                <a:cs typeface="Calibri" panose="020F0502020204030204" pitchFamily="34" charset="0"/>
              </a:rPr>
              <a:t>THANK YOU</a:t>
            </a:r>
            <a:endParaRPr lang="zh-CN" altLang="en-US" sz="7200" dirty="0">
              <a:solidFill>
                <a:srgbClr val="02B3C5"/>
              </a:solidFill>
              <a:ea typeface="SimSun" panose="02010600030101010101" pitchFamily="2" charset="-122"/>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nvSpPr>
        <p:spPr>
          <a:xfrm>
            <a:off x="8351838" y="4391025"/>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椭圆 5"/>
          <p:cNvSpPr/>
          <p:nvPr/>
        </p:nvSpPr>
        <p:spPr>
          <a:xfrm>
            <a:off x="8923338" y="4132263"/>
            <a:ext cx="517525" cy="5175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178800" y="3921125"/>
            <a:ext cx="346075" cy="346075"/>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4205288" y="1533525"/>
            <a:ext cx="3748088" cy="3748088"/>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5" name="椭圆 4"/>
          <p:cNvSpPr/>
          <p:nvPr/>
        </p:nvSpPr>
        <p:spPr>
          <a:xfrm>
            <a:off x="7480300" y="4310063"/>
            <a:ext cx="601663"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3606800" y="1685925"/>
            <a:ext cx="528638" cy="5286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3871913" y="2357438"/>
            <a:ext cx="247650" cy="249238"/>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3381375" y="2170113"/>
            <a:ext cx="187325" cy="18732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225" name="文本框 15"/>
          <p:cNvSpPr txBox="1"/>
          <p:nvPr/>
        </p:nvSpPr>
        <p:spPr>
          <a:xfrm>
            <a:off x="4813300" y="2357438"/>
            <a:ext cx="2503488" cy="2308225"/>
          </a:xfrm>
          <a:prstGeom prst="rect">
            <a:avLst/>
          </a:prstGeom>
          <a:noFill/>
          <a:ln w="9525">
            <a:noFill/>
          </a:ln>
        </p:spPr>
        <p:txBody>
          <a:bodyPr anchor="t">
            <a:spAutoFit/>
          </a:bodyPr>
          <a:p>
            <a:pPr algn="ctr"/>
            <a:r>
              <a:rPr lang="en-US" altLang="zh-CN" sz="7200" dirty="0">
                <a:solidFill>
                  <a:schemeClr val="bg1"/>
                </a:solidFill>
                <a:ea typeface="SimSun" panose="02010600030101010101" pitchFamily="2" charset="-122"/>
                <a:cs typeface="Calibri" panose="020F0502020204030204" pitchFamily="34" charset="0"/>
              </a:rPr>
              <a:t>PART</a:t>
            </a:r>
            <a:endParaRPr lang="en-US" altLang="zh-CN" sz="7200" dirty="0">
              <a:solidFill>
                <a:schemeClr val="bg1"/>
              </a:solidFill>
              <a:ea typeface="SimSun" panose="02010600030101010101" pitchFamily="2" charset="-122"/>
              <a:cs typeface="Calibri" panose="020F0502020204030204" pitchFamily="34" charset="0"/>
            </a:endParaRPr>
          </a:p>
          <a:p>
            <a:pPr algn="ctr"/>
            <a:r>
              <a:rPr lang="en-US" altLang="zh-CN" sz="7200" dirty="0">
                <a:solidFill>
                  <a:schemeClr val="bg1"/>
                </a:solidFill>
                <a:ea typeface="SimSun" panose="02010600030101010101" pitchFamily="2" charset="-122"/>
                <a:cs typeface="Calibri" panose="020F0502020204030204" pitchFamily="34" charset="0"/>
              </a:rPr>
              <a:t>01</a:t>
            </a:r>
            <a:endParaRPr lang="zh-CN" altLang="en-US" sz="7200" dirty="0">
              <a:solidFill>
                <a:schemeClr val="bg1"/>
              </a:solidFill>
              <a:ea typeface="SimSun" panose="02010600030101010101" pitchFamily="2" charset="-122"/>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Content Placeholder 10"/>
          <p:cNvGraphicFramePr/>
          <p:nvPr>
            <p:ph idx="1"/>
          </p:nvPr>
        </p:nvGraphicFramePr>
        <p:xfrm>
          <a:off x="156845" y="934085"/>
          <a:ext cx="11928475" cy="5924550"/>
        </p:xfrm>
        <a:graphic>
          <a:graphicData uri="http://schemas.openxmlformats.org/presentationml/2006/ole">
            <mc:AlternateContent xmlns:mc="http://schemas.openxmlformats.org/markup-compatibility/2006">
              <mc:Choice xmlns:v="urn:schemas-microsoft-com:vml" Requires="v">
                <p:oleObj spid="_x0000_s12" name="" r:id="rId1" imgW="8947150" imgH="6377940" progId="Paint.Picture">
                  <p:embed/>
                </p:oleObj>
              </mc:Choice>
              <mc:Fallback>
                <p:oleObj name="" r:id="rId1" imgW="8947150" imgH="6377940" progId="Paint.Picture">
                  <p:embed/>
                  <p:pic>
                    <p:nvPicPr>
                      <p:cNvPr id="0" name="Picture 11"/>
                      <p:cNvPicPr/>
                      <p:nvPr/>
                    </p:nvPicPr>
                    <p:blipFill>
                      <a:blip r:embed="rId2"/>
                      <a:stretch>
                        <a:fillRect/>
                      </a:stretch>
                    </p:blipFill>
                    <p:spPr>
                      <a:xfrm>
                        <a:off x="156845" y="934085"/>
                        <a:ext cx="11928475" cy="5924550"/>
                      </a:xfrm>
                      <a:prstGeom prst="rect">
                        <a:avLst/>
                      </a:prstGeom>
                    </p:spPr>
                  </p:pic>
                </p:oleObj>
              </mc:Fallback>
            </mc:AlternateContent>
          </a:graphicData>
        </a:graphic>
      </p:graphicFrame>
      <p:sp>
        <p:nvSpPr>
          <p:cNvPr id="10241" name="文本框 5"/>
          <p:cNvSpPr txBox="1"/>
          <p:nvPr/>
        </p:nvSpPr>
        <p:spPr>
          <a:xfrm>
            <a:off x="395923" y="143510"/>
            <a:ext cx="4252912" cy="583565"/>
          </a:xfrm>
          <a:prstGeom prst="rect">
            <a:avLst/>
          </a:prstGeom>
          <a:noFill/>
          <a:ln w="9525">
            <a:noFill/>
          </a:ln>
        </p:spPr>
        <p:txBody>
          <a:bodyPr anchor="t">
            <a:spAutoFit/>
          </a:bodyPr>
          <a:p>
            <a:r>
              <a:rPr lang="vi-VN" altLang="en-US" sz="3200" b="1" dirty="0">
                <a:solidFill>
                  <a:schemeClr val="accent5"/>
                </a:solidFill>
                <a:highlight>
                  <a:srgbClr val="C0C0C0"/>
                </a:highlight>
                <a:ea typeface="SimSun" panose="02010600030101010101" pitchFamily="2" charset="-122"/>
                <a:cs typeface="Calibri" panose="020F0502020204030204" pitchFamily="34" charset="0"/>
              </a:rPr>
              <a:t>TRANG </a:t>
            </a:r>
            <a:r>
              <a:rPr lang="vi-VN" altLang="en-US" sz="3200" b="1" dirty="0">
                <a:solidFill>
                  <a:schemeClr val="accent5"/>
                </a:solidFill>
                <a:highlight>
                  <a:srgbClr val="C0C0C0"/>
                </a:highlight>
                <a:ea typeface="SimSun" panose="02010600030101010101" pitchFamily="2" charset="-122"/>
                <a:cs typeface="Calibri" panose="020F0502020204030204" pitchFamily="34" charset="0"/>
              </a:rPr>
              <a:t>CHỦ </a:t>
            </a:r>
            <a:endParaRPr lang="vi-VN" altLang="en-US" sz="3200" b="1" dirty="0">
              <a:solidFill>
                <a:schemeClr val="accent5"/>
              </a:solidFill>
              <a:highlight>
                <a:srgbClr val="C0C0C0"/>
              </a:highlight>
              <a:ea typeface="SimSun" panose="02010600030101010101" pitchFamily="2" charset="-122"/>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2" name="Content Placeholder 21"/>
          <p:cNvGraphicFramePr/>
          <p:nvPr>
            <p:ph idx="1"/>
          </p:nvPr>
        </p:nvGraphicFramePr>
        <p:xfrm>
          <a:off x="130810" y="2586990"/>
          <a:ext cx="5095240" cy="3348355"/>
        </p:xfrm>
        <a:graphic>
          <a:graphicData uri="http://schemas.openxmlformats.org/presentationml/2006/ole">
            <mc:AlternateContent xmlns:mc="http://schemas.openxmlformats.org/markup-compatibility/2006">
              <mc:Choice xmlns:v="urn:schemas-microsoft-com:vml" Requires="v">
                <p:oleObj spid="_x0000_s23" name="" r:id="rId1" imgW="8962390" imgH="7002780" progId="Paint.Picture">
                  <p:embed/>
                </p:oleObj>
              </mc:Choice>
              <mc:Fallback>
                <p:oleObj name="" r:id="rId1" imgW="8962390" imgH="7002780" progId="Paint.Picture">
                  <p:embed/>
                  <p:pic>
                    <p:nvPicPr>
                      <p:cNvPr id="0" name="Picture 22"/>
                      <p:cNvPicPr/>
                      <p:nvPr/>
                    </p:nvPicPr>
                    <p:blipFill>
                      <a:blip r:embed="rId2"/>
                      <a:stretch>
                        <a:fillRect/>
                      </a:stretch>
                    </p:blipFill>
                    <p:spPr>
                      <a:xfrm>
                        <a:off x="130810" y="2586990"/>
                        <a:ext cx="5095240" cy="3348355"/>
                      </a:xfrm>
                      <a:prstGeom prst="rect">
                        <a:avLst/>
                      </a:prstGeom>
                    </p:spPr>
                  </p:pic>
                </p:oleObj>
              </mc:Fallback>
            </mc:AlternateContent>
          </a:graphicData>
        </a:graphic>
      </p:graphicFrame>
      <p:graphicFrame>
        <p:nvGraphicFramePr>
          <p:cNvPr id="31" name="Object 30"/>
          <p:cNvGraphicFramePr/>
          <p:nvPr/>
        </p:nvGraphicFramePr>
        <p:xfrm>
          <a:off x="5751195" y="2671445"/>
          <a:ext cx="6217920" cy="3263900"/>
        </p:xfrm>
        <a:graphic>
          <a:graphicData uri="http://schemas.openxmlformats.org/presentationml/2006/ole">
            <mc:AlternateContent xmlns:mc="http://schemas.openxmlformats.org/markup-compatibility/2006">
              <mc:Choice xmlns:v="urn:schemas-microsoft-com:vml" Requires="v">
                <p:oleObj spid="_x0000_s32" name="" r:id="rId3" imgW="8970010" imgH="6522720" progId="Paint.Picture">
                  <p:embed/>
                </p:oleObj>
              </mc:Choice>
              <mc:Fallback>
                <p:oleObj name="" r:id="rId3" imgW="8970010" imgH="6522720" progId="Paint.Picture">
                  <p:embed/>
                  <p:pic>
                    <p:nvPicPr>
                      <p:cNvPr id="0" name="Picture 31"/>
                      <p:cNvPicPr/>
                      <p:nvPr/>
                    </p:nvPicPr>
                    <p:blipFill>
                      <a:blip r:embed="rId4"/>
                      <a:stretch>
                        <a:fillRect/>
                      </a:stretch>
                    </p:blipFill>
                    <p:spPr>
                      <a:xfrm>
                        <a:off x="5751195" y="2671445"/>
                        <a:ext cx="6217920" cy="3263900"/>
                      </a:xfrm>
                      <a:prstGeom prst="rect">
                        <a:avLst/>
                      </a:prstGeom>
                    </p:spPr>
                  </p:pic>
                </p:oleObj>
              </mc:Fallback>
            </mc:AlternateContent>
          </a:graphicData>
        </a:graphic>
      </p:graphicFrame>
      <p:sp>
        <p:nvSpPr>
          <p:cNvPr id="33" name="Text Box 32"/>
          <p:cNvSpPr txBox="1"/>
          <p:nvPr/>
        </p:nvSpPr>
        <p:spPr>
          <a:xfrm>
            <a:off x="130810" y="111760"/>
            <a:ext cx="2913380" cy="460375"/>
          </a:xfrm>
          <a:prstGeom prst="rect">
            <a:avLst/>
          </a:prstGeom>
          <a:noFill/>
        </p:spPr>
        <p:txBody>
          <a:bodyPr wrap="none" rtlCol="0">
            <a:spAutoFit/>
          </a:bodyPr>
          <a:p>
            <a:r>
              <a:rPr lang="vi-VN" altLang="en-US" sz="2400" b="1"/>
              <a:t>HIỂN THỊ CÁC TRANG </a:t>
            </a:r>
            <a:endParaRPr lang="vi-VN" altLang="en-US" sz="2400" b="1"/>
          </a:p>
        </p:txBody>
      </p:sp>
      <p:sp>
        <p:nvSpPr>
          <p:cNvPr id="34" name="Text Box 33"/>
          <p:cNvSpPr txBox="1"/>
          <p:nvPr/>
        </p:nvSpPr>
        <p:spPr>
          <a:xfrm>
            <a:off x="1125220" y="1825625"/>
            <a:ext cx="2780665" cy="368300"/>
          </a:xfrm>
          <a:prstGeom prst="rect">
            <a:avLst/>
          </a:prstGeom>
          <a:noFill/>
        </p:spPr>
        <p:txBody>
          <a:bodyPr wrap="none" rtlCol="0">
            <a:spAutoFit/>
          </a:bodyPr>
          <a:p>
            <a:r>
              <a:rPr lang="vi-VN" altLang="en-US"/>
              <a:t>ĐĂNG NHẬP ĐỂ MUA </a:t>
            </a:r>
            <a:r>
              <a:rPr lang="vi-VN" altLang="en-US"/>
              <a:t>HÀNG</a:t>
            </a:r>
            <a:endParaRPr lang="vi-VN" altLang="en-US"/>
          </a:p>
        </p:txBody>
      </p:sp>
      <p:sp>
        <p:nvSpPr>
          <p:cNvPr id="35" name="Text Box 34"/>
          <p:cNvSpPr txBox="1"/>
          <p:nvPr/>
        </p:nvSpPr>
        <p:spPr>
          <a:xfrm>
            <a:off x="7018020" y="1825625"/>
            <a:ext cx="3902710" cy="368300"/>
          </a:xfrm>
          <a:prstGeom prst="rect">
            <a:avLst/>
          </a:prstGeom>
          <a:noFill/>
        </p:spPr>
        <p:txBody>
          <a:bodyPr wrap="none" rtlCol="0">
            <a:spAutoFit/>
          </a:bodyPr>
          <a:p>
            <a:r>
              <a:rPr lang="vi-VN" altLang="en-US"/>
              <a:t>CHỌN SẢN PHẨM THÊM VÀO GIỎ </a:t>
            </a:r>
            <a:r>
              <a:rPr lang="vi-VN" altLang="en-US"/>
              <a:t>HÀNG</a:t>
            </a:r>
            <a:endParaRPr lang="vi-V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9" name="Content Placeholder 18"/>
          <p:cNvGraphicFramePr>
            <a:graphicFrameLocks noChangeAspect="1"/>
          </p:cNvGraphicFramePr>
          <p:nvPr>
            <p:ph idx="1"/>
          </p:nvPr>
        </p:nvGraphicFramePr>
        <p:xfrm>
          <a:off x="146685" y="1339850"/>
          <a:ext cx="5246370" cy="4351655"/>
        </p:xfrm>
        <a:graphic>
          <a:graphicData uri="http://schemas.openxmlformats.org/presentationml/2006/ole">
            <mc:AlternateContent xmlns:mc="http://schemas.openxmlformats.org/markup-compatibility/2006">
              <mc:Choice xmlns:v="urn:schemas-microsoft-com:vml" Requires="v">
                <p:oleObj spid="_x0000_s20" name="" r:id="rId1" imgW="9000490" imgH="6690360" progId="Paint.Picture">
                  <p:embed/>
                </p:oleObj>
              </mc:Choice>
              <mc:Fallback>
                <p:oleObj name="" r:id="rId1" imgW="9000490" imgH="6690360" progId="Paint.Picture">
                  <p:embed/>
                  <p:pic>
                    <p:nvPicPr>
                      <p:cNvPr id="0" name="Picture 19"/>
                      <p:cNvPicPr/>
                      <p:nvPr/>
                    </p:nvPicPr>
                    <p:blipFill>
                      <a:blip r:embed="rId2"/>
                      <a:stretch>
                        <a:fillRect/>
                      </a:stretch>
                    </p:blipFill>
                    <p:spPr>
                      <a:xfrm>
                        <a:off x="146685" y="1339850"/>
                        <a:ext cx="5246370" cy="4351655"/>
                      </a:xfrm>
                      <a:prstGeom prst="rect">
                        <a:avLst/>
                      </a:prstGeom>
                    </p:spPr>
                  </p:pic>
                </p:oleObj>
              </mc:Fallback>
            </mc:AlternateContent>
          </a:graphicData>
        </a:graphic>
      </p:graphicFrame>
      <p:sp>
        <p:nvSpPr>
          <p:cNvPr id="24" name="Text Box 23"/>
          <p:cNvSpPr txBox="1"/>
          <p:nvPr/>
        </p:nvSpPr>
        <p:spPr>
          <a:xfrm>
            <a:off x="1184910" y="527685"/>
            <a:ext cx="3169285" cy="368300"/>
          </a:xfrm>
          <a:prstGeom prst="rect">
            <a:avLst/>
          </a:prstGeom>
          <a:noFill/>
        </p:spPr>
        <p:txBody>
          <a:bodyPr wrap="none" rtlCol="0">
            <a:spAutoFit/>
          </a:bodyPr>
          <a:p>
            <a:r>
              <a:rPr lang="vi-VN" altLang="en-US"/>
              <a:t>HÀNG ĐÃ ĐƯỢC THÊM VÀO </a:t>
            </a:r>
            <a:r>
              <a:rPr lang="vi-VN" altLang="en-US"/>
              <a:t>GIỎ</a:t>
            </a:r>
            <a:endParaRPr lang="vi-VN" altLang="en-US"/>
          </a:p>
        </p:txBody>
      </p:sp>
      <p:graphicFrame>
        <p:nvGraphicFramePr>
          <p:cNvPr id="25" name="Object 24"/>
          <p:cNvGraphicFramePr>
            <a:graphicFrameLocks noChangeAspect="1"/>
          </p:cNvGraphicFramePr>
          <p:nvPr/>
        </p:nvGraphicFramePr>
        <p:xfrm>
          <a:off x="5946140" y="1253490"/>
          <a:ext cx="5724525" cy="4351655"/>
        </p:xfrm>
        <a:graphic>
          <a:graphicData uri="http://schemas.openxmlformats.org/presentationml/2006/ole">
            <mc:AlternateContent xmlns:mc="http://schemas.openxmlformats.org/markup-compatibility/2006">
              <mc:Choice xmlns:v="urn:schemas-microsoft-com:vml" Requires="v">
                <p:oleObj spid="_x0000_s26" name="" r:id="rId3" imgW="9122410" imgH="6934200" progId="Paint.Picture">
                  <p:embed/>
                </p:oleObj>
              </mc:Choice>
              <mc:Fallback>
                <p:oleObj name="" r:id="rId3" imgW="9122410" imgH="6934200" progId="Paint.Picture">
                  <p:embed/>
                  <p:pic>
                    <p:nvPicPr>
                      <p:cNvPr id="0" name="Picture 4"/>
                      <p:cNvPicPr/>
                      <p:nvPr/>
                    </p:nvPicPr>
                    <p:blipFill>
                      <a:blip r:embed="rId4"/>
                      <a:stretch>
                        <a:fillRect/>
                      </a:stretch>
                    </p:blipFill>
                    <p:spPr>
                      <a:xfrm>
                        <a:off x="5946140" y="1253490"/>
                        <a:ext cx="5724525" cy="4351655"/>
                      </a:xfrm>
                      <a:prstGeom prst="rect">
                        <a:avLst/>
                      </a:prstGeom>
                    </p:spPr>
                  </p:pic>
                </p:oleObj>
              </mc:Fallback>
            </mc:AlternateContent>
          </a:graphicData>
        </a:graphic>
      </p:graphicFrame>
      <p:sp>
        <p:nvSpPr>
          <p:cNvPr id="27" name="Text Box 26"/>
          <p:cNvSpPr txBox="1"/>
          <p:nvPr/>
        </p:nvSpPr>
        <p:spPr>
          <a:xfrm>
            <a:off x="7484745" y="537210"/>
            <a:ext cx="3140710" cy="368300"/>
          </a:xfrm>
          <a:prstGeom prst="rect">
            <a:avLst/>
          </a:prstGeom>
          <a:noFill/>
        </p:spPr>
        <p:txBody>
          <a:bodyPr wrap="none" rtlCol="0">
            <a:spAutoFit/>
          </a:bodyPr>
          <a:p>
            <a:r>
              <a:rPr lang="vi-VN" altLang="en-US"/>
              <a:t>THÊM THÔNG TIN VẬN </a:t>
            </a:r>
            <a:r>
              <a:rPr lang="vi-VN" altLang="en-US"/>
              <a:t>CHUYỂN</a:t>
            </a:r>
            <a:endParaRPr lang="vi-V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 name="Content Placeholder 11"/>
          <p:cNvGraphicFramePr/>
          <p:nvPr>
            <p:ph idx="1"/>
          </p:nvPr>
        </p:nvGraphicFramePr>
        <p:xfrm>
          <a:off x="583565" y="1987709"/>
          <a:ext cx="5541010" cy="4290060"/>
        </p:xfrm>
        <a:graphic>
          <a:graphicData uri="http://schemas.openxmlformats.org/presentationml/2006/ole">
            <mc:AlternateContent xmlns:mc="http://schemas.openxmlformats.org/markup-compatibility/2006">
              <mc:Choice xmlns:v="urn:schemas-microsoft-com:vml" Requires="v">
                <p:oleObj spid="_x0000_s13" name="" r:id="rId1" imgW="9472930" imgH="6972300" progId="Paint.Picture">
                  <p:embed/>
                </p:oleObj>
              </mc:Choice>
              <mc:Fallback>
                <p:oleObj name="" r:id="rId1" imgW="9472930" imgH="6972300" progId="Paint.Picture">
                  <p:embed/>
                  <p:pic>
                    <p:nvPicPr>
                      <p:cNvPr id="0" name="Picture 6"/>
                      <p:cNvPicPr/>
                      <p:nvPr/>
                    </p:nvPicPr>
                    <p:blipFill>
                      <a:blip r:embed="rId2"/>
                      <a:stretch>
                        <a:fillRect/>
                      </a:stretch>
                    </p:blipFill>
                    <p:spPr>
                      <a:xfrm>
                        <a:off x="583565" y="1987709"/>
                        <a:ext cx="5541010" cy="4290060"/>
                      </a:xfrm>
                      <a:prstGeom prst="rect">
                        <a:avLst/>
                      </a:prstGeom>
                    </p:spPr>
                  </p:pic>
                </p:oleObj>
              </mc:Fallback>
            </mc:AlternateContent>
          </a:graphicData>
        </a:graphic>
      </p:graphicFrame>
      <p:sp>
        <p:nvSpPr>
          <p:cNvPr id="15" name="Text Box 14"/>
          <p:cNvSpPr txBox="1"/>
          <p:nvPr/>
        </p:nvSpPr>
        <p:spPr>
          <a:xfrm>
            <a:off x="1764030" y="1105535"/>
            <a:ext cx="3180080" cy="368300"/>
          </a:xfrm>
          <a:prstGeom prst="rect">
            <a:avLst/>
          </a:prstGeom>
          <a:noFill/>
        </p:spPr>
        <p:txBody>
          <a:bodyPr wrap="none" rtlCol="0">
            <a:spAutoFit/>
          </a:bodyPr>
          <a:p>
            <a:r>
              <a:rPr lang="vi-VN" altLang="en-US"/>
              <a:t>THÊM HÌNH THỨC THANH </a:t>
            </a:r>
            <a:r>
              <a:rPr lang="vi-VN" altLang="en-US"/>
              <a:t>TOÁN</a:t>
            </a:r>
            <a:endParaRPr lang="vi-VN" altLang="en-US"/>
          </a:p>
        </p:txBody>
      </p:sp>
      <p:graphicFrame>
        <p:nvGraphicFramePr>
          <p:cNvPr id="21" name="Object 20"/>
          <p:cNvGraphicFramePr/>
          <p:nvPr/>
        </p:nvGraphicFramePr>
        <p:xfrm>
          <a:off x="6724015" y="1987550"/>
          <a:ext cx="5467985" cy="4276090"/>
        </p:xfrm>
        <a:graphic>
          <a:graphicData uri="http://schemas.openxmlformats.org/presentationml/2006/ole">
            <mc:AlternateContent xmlns:mc="http://schemas.openxmlformats.org/markup-compatibility/2006">
              <mc:Choice xmlns:v="urn:schemas-microsoft-com:vml" Requires="v">
                <p:oleObj spid="_x0000_s22" name="" r:id="rId3" imgW="8977630" imgH="6614160" progId="Paint.Picture">
                  <p:embed/>
                </p:oleObj>
              </mc:Choice>
              <mc:Fallback>
                <p:oleObj name="" r:id="rId3" imgW="8977630" imgH="6614160" progId="Paint.Picture">
                  <p:embed/>
                  <p:pic>
                    <p:nvPicPr>
                      <p:cNvPr id="0" name="Picture 21"/>
                      <p:cNvPicPr/>
                      <p:nvPr/>
                    </p:nvPicPr>
                    <p:blipFill>
                      <a:blip r:embed="rId4"/>
                      <a:stretch>
                        <a:fillRect/>
                      </a:stretch>
                    </p:blipFill>
                    <p:spPr>
                      <a:xfrm>
                        <a:off x="6724015" y="1987550"/>
                        <a:ext cx="5467985" cy="4276090"/>
                      </a:xfrm>
                      <a:prstGeom prst="rect">
                        <a:avLst/>
                      </a:prstGeom>
                    </p:spPr>
                  </p:pic>
                </p:oleObj>
              </mc:Fallback>
            </mc:AlternateContent>
          </a:graphicData>
        </a:graphic>
      </p:graphicFrame>
      <p:sp>
        <p:nvSpPr>
          <p:cNvPr id="16" name="Text Box 15"/>
          <p:cNvSpPr txBox="1"/>
          <p:nvPr/>
        </p:nvSpPr>
        <p:spPr>
          <a:xfrm>
            <a:off x="7972425" y="1105535"/>
            <a:ext cx="2913380" cy="368300"/>
          </a:xfrm>
          <a:prstGeom prst="rect">
            <a:avLst/>
          </a:prstGeom>
          <a:noFill/>
        </p:spPr>
        <p:txBody>
          <a:bodyPr wrap="none" rtlCol="0">
            <a:spAutoFit/>
          </a:bodyPr>
          <a:p>
            <a:r>
              <a:rPr lang="vi-VN" altLang="en-US"/>
              <a:t>HIỂN THỊ LỊCH SỬ ĐƠN </a:t>
            </a:r>
            <a:r>
              <a:rPr lang="vi-VN" altLang="en-US"/>
              <a:t>HÀNG</a:t>
            </a:r>
            <a:endParaRPr lang="vi-V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 name="Content Placeholder 8"/>
          <p:cNvGraphicFramePr>
            <a:graphicFrameLocks noChangeAspect="1"/>
          </p:cNvGraphicFramePr>
          <p:nvPr>
            <p:ph idx="1"/>
          </p:nvPr>
        </p:nvGraphicFramePr>
        <p:xfrm>
          <a:off x="838395" y="1929765"/>
          <a:ext cx="5360280" cy="4351338"/>
        </p:xfrm>
        <a:graphic>
          <a:graphicData uri="http://schemas.openxmlformats.org/presentationml/2006/ole">
            <mc:AlternateContent xmlns:mc="http://schemas.openxmlformats.org/markup-compatibility/2006">
              <mc:Choice xmlns:v="urn:schemas-microsoft-com:vml" Requires="v">
                <p:oleObj spid="_x0000_s10" name="" r:id="rId1" imgW="9122410" imgH="7620000" progId="Paint.Picture">
                  <p:embed/>
                </p:oleObj>
              </mc:Choice>
              <mc:Fallback>
                <p:oleObj name="" r:id="rId1" imgW="9122410" imgH="7620000" progId="Paint.Picture">
                  <p:embed/>
                  <p:pic>
                    <p:nvPicPr>
                      <p:cNvPr id="0" name="Picture 7"/>
                      <p:cNvPicPr/>
                      <p:nvPr/>
                    </p:nvPicPr>
                    <p:blipFill>
                      <a:blip r:embed="rId2"/>
                      <a:stretch>
                        <a:fillRect/>
                      </a:stretch>
                    </p:blipFill>
                    <p:spPr>
                      <a:xfrm>
                        <a:off x="838395" y="1929765"/>
                        <a:ext cx="5360280" cy="4351338"/>
                      </a:xfrm>
                      <a:prstGeom prst="rect">
                        <a:avLst/>
                      </a:prstGeom>
                    </p:spPr>
                  </p:pic>
                </p:oleObj>
              </mc:Fallback>
            </mc:AlternateContent>
          </a:graphicData>
        </a:graphic>
      </p:graphicFrame>
      <p:graphicFrame>
        <p:nvGraphicFramePr>
          <p:cNvPr id="12" name="Object 11"/>
          <p:cNvGraphicFramePr/>
          <p:nvPr/>
        </p:nvGraphicFramePr>
        <p:xfrm>
          <a:off x="6530975" y="1929765"/>
          <a:ext cx="5539105" cy="4288155"/>
        </p:xfrm>
        <a:graphic>
          <a:graphicData uri="http://schemas.openxmlformats.org/presentationml/2006/ole">
            <mc:AlternateContent xmlns:mc="http://schemas.openxmlformats.org/markup-compatibility/2006">
              <mc:Choice xmlns:v="urn:schemas-microsoft-com:vml" Requires="v">
                <p:oleObj spid="_x0000_s13" name="" r:id="rId3" imgW="8977630" imgH="6842760" progId="Paint.Picture">
                  <p:embed/>
                </p:oleObj>
              </mc:Choice>
              <mc:Fallback>
                <p:oleObj name="" r:id="rId3" imgW="8977630" imgH="6842760" progId="Paint.Picture">
                  <p:embed/>
                  <p:pic>
                    <p:nvPicPr>
                      <p:cNvPr id="0" name="Picture 9"/>
                      <p:cNvPicPr/>
                      <p:nvPr/>
                    </p:nvPicPr>
                    <p:blipFill>
                      <a:blip r:embed="rId4"/>
                      <a:stretch>
                        <a:fillRect/>
                      </a:stretch>
                    </p:blipFill>
                    <p:spPr>
                      <a:xfrm>
                        <a:off x="6530975" y="1929765"/>
                        <a:ext cx="5539105" cy="4288155"/>
                      </a:xfrm>
                      <a:prstGeom prst="rect">
                        <a:avLst/>
                      </a:prstGeom>
                    </p:spPr>
                  </p:pic>
                </p:oleObj>
              </mc:Fallback>
            </mc:AlternateContent>
          </a:graphicData>
        </a:graphic>
      </p:graphicFrame>
      <p:sp>
        <p:nvSpPr>
          <p:cNvPr id="14" name="Text Box 13"/>
          <p:cNvSpPr txBox="1"/>
          <p:nvPr/>
        </p:nvSpPr>
        <p:spPr>
          <a:xfrm>
            <a:off x="2931160" y="1090930"/>
            <a:ext cx="1652905" cy="368300"/>
          </a:xfrm>
          <a:prstGeom prst="rect">
            <a:avLst/>
          </a:prstGeom>
          <a:noFill/>
        </p:spPr>
        <p:txBody>
          <a:bodyPr wrap="none" rtlCol="0">
            <a:spAutoFit/>
          </a:bodyPr>
          <a:p>
            <a:r>
              <a:rPr lang="vi-VN" altLang="en-US"/>
              <a:t>TRANG TIN </a:t>
            </a:r>
            <a:r>
              <a:rPr lang="vi-VN" altLang="en-US"/>
              <a:t>TỨC</a:t>
            </a:r>
            <a:endParaRPr lang="vi-VN" altLang="en-US"/>
          </a:p>
        </p:txBody>
      </p:sp>
      <p:sp>
        <p:nvSpPr>
          <p:cNvPr id="15" name="Text Box 14"/>
          <p:cNvSpPr txBox="1"/>
          <p:nvPr/>
        </p:nvSpPr>
        <p:spPr>
          <a:xfrm>
            <a:off x="8255635" y="1090930"/>
            <a:ext cx="2726055" cy="368300"/>
          </a:xfrm>
          <a:prstGeom prst="rect">
            <a:avLst/>
          </a:prstGeom>
          <a:noFill/>
        </p:spPr>
        <p:txBody>
          <a:bodyPr wrap="none" rtlCol="0">
            <a:spAutoFit/>
          </a:bodyPr>
          <a:p>
            <a:r>
              <a:rPr lang="vi-VN" altLang="en-US"/>
              <a:t>TRANG THÔNG TIN LIÊN </a:t>
            </a:r>
            <a:r>
              <a:rPr lang="vi-VN" altLang="en-US"/>
              <a:t>HỆ</a:t>
            </a:r>
            <a:endParaRPr lang="vi-V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nvSpPr>
        <p:spPr>
          <a:xfrm>
            <a:off x="8351838" y="4391025"/>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椭圆 5"/>
          <p:cNvSpPr/>
          <p:nvPr/>
        </p:nvSpPr>
        <p:spPr>
          <a:xfrm>
            <a:off x="8923338" y="4132263"/>
            <a:ext cx="517525" cy="5175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178800" y="3921125"/>
            <a:ext cx="346075" cy="346075"/>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4205288" y="1533525"/>
            <a:ext cx="3748088" cy="374808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5" name="椭圆 4"/>
          <p:cNvSpPr/>
          <p:nvPr/>
        </p:nvSpPr>
        <p:spPr>
          <a:xfrm>
            <a:off x="7480300" y="4310063"/>
            <a:ext cx="601663"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3606800" y="1685925"/>
            <a:ext cx="528638" cy="5286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3871913" y="2357438"/>
            <a:ext cx="247650" cy="249238"/>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3381375" y="2170113"/>
            <a:ext cx="187325" cy="18732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345" name="文本框 15"/>
          <p:cNvSpPr txBox="1"/>
          <p:nvPr/>
        </p:nvSpPr>
        <p:spPr>
          <a:xfrm>
            <a:off x="4813300" y="2357438"/>
            <a:ext cx="2503488" cy="2308225"/>
          </a:xfrm>
          <a:prstGeom prst="rect">
            <a:avLst/>
          </a:prstGeom>
          <a:noFill/>
          <a:ln w="9525">
            <a:noFill/>
          </a:ln>
        </p:spPr>
        <p:txBody>
          <a:bodyPr anchor="t">
            <a:spAutoFit/>
          </a:bodyPr>
          <a:p>
            <a:pPr algn="ctr"/>
            <a:r>
              <a:rPr lang="en-US" altLang="zh-CN" sz="7200" dirty="0">
                <a:solidFill>
                  <a:schemeClr val="bg1"/>
                </a:solidFill>
                <a:ea typeface="SimSun" panose="02010600030101010101" pitchFamily="2" charset="-122"/>
                <a:cs typeface="Calibri" panose="020F0502020204030204" pitchFamily="34" charset="0"/>
              </a:rPr>
              <a:t>PART</a:t>
            </a:r>
            <a:endParaRPr lang="en-US" altLang="zh-CN" sz="7200" dirty="0">
              <a:solidFill>
                <a:schemeClr val="bg1"/>
              </a:solidFill>
              <a:ea typeface="SimSun" panose="02010600030101010101" pitchFamily="2" charset="-122"/>
              <a:cs typeface="Calibri" panose="020F0502020204030204" pitchFamily="34" charset="0"/>
            </a:endParaRPr>
          </a:p>
          <a:p>
            <a:pPr algn="ctr"/>
            <a:r>
              <a:rPr lang="en-US" altLang="zh-CN" sz="7200" dirty="0">
                <a:solidFill>
                  <a:schemeClr val="bg1"/>
                </a:solidFill>
                <a:ea typeface="SimSun" panose="02010600030101010101" pitchFamily="2" charset="-122"/>
                <a:cs typeface="Calibri" panose="020F0502020204030204" pitchFamily="34" charset="0"/>
              </a:rPr>
              <a:t>02</a:t>
            </a:r>
            <a:endParaRPr lang="zh-CN" altLang="en-US" sz="7200" dirty="0">
              <a:solidFill>
                <a:schemeClr val="bg1"/>
              </a:solidFill>
              <a:ea typeface="SimSun" panose="02010600030101010101" pitchFamily="2" charset="-122"/>
              <a:cs typeface="Calibri" panose="020F050202020403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2059</Words>
  <Application>WPS Presentation</Application>
  <PresentationFormat/>
  <Paragraphs>134</Paragraphs>
  <Slides>23</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18</vt:i4>
      </vt:variant>
      <vt:variant>
        <vt:lpstr>幻灯片标题</vt:lpstr>
      </vt:variant>
      <vt:variant>
        <vt:i4>23</vt:i4>
      </vt:variant>
    </vt:vector>
  </HeadingPairs>
  <TitlesOfParts>
    <vt:vector size="50" baseType="lpstr">
      <vt:lpstr>Arial</vt:lpstr>
      <vt:lpstr>SimSun</vt:lpstr>
      <vt:lpstr>Wingdings</vt:lpstr>
      <vt:lpstr>Calibri</vt:lpstr>
      <vt:lpstr>Times New Roman</vt:lpstr>
      <vt:lpstr>Microsoft YaHei</vt:lpstr>
      <vt:lpstr>Arial Unicode MS</vt:lpstr>
      <vt:lpstr>Calibri Light</vt:lpstr>
      <vt:lpstr>Office Theme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QUẢN LÝ DANH MỤC SẢN PHẨM</vt:lpstr>
      <vt:lpstr>QUẢN LÝ SẢN PHẨM</vt:lpstr>
      <vt:lpstr>QUẢN LÝ BÀI VIẾT VÀ DANH MỤC BÀI VIẾT</vt:lpstr>
      <vt:lpstr>PowerPoint 演示文稿</vt:lpstr>
      <vt:lpstr>QUẢN LÝ ĐƠN HÀNG VÀ QUẢN LÝ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Critimal Zenx</cp:lastModifiedBy>
  <cp:revision>45</cp:revision>
  <dcterms:created xsi:type="dcterms:W3CDTF">2015-07-04T02:09:00Z</dcterms:created>
  <dcterms:modified xsi:type="dcterms:W3CDTF">2023-04-16T08:44:39Z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1033-11.2.0.11516</vt:lpwstr>
  </property>
  <property fmtid="{D5CDD505-2E9C-101B-9397-08002B2CF9AE}" pid="3" name="ICV">
    <vt:lpwstr>367A52580D0F493BAA33B04A2F33B66C</vt:lpwstr>
  </property>
</Properties>
</file>